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3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x="18288000" cy="10287000"/>
  <p:notesSz cx="6858000" cy="9144000"/>
  <p:embeddedFontLst>
    <p:embeddedFont>
      <p:font typeface="Work Sans" charset="1" panose="00000000000000000000"/>
      <p:regular r:id="rId28"/>
    </p:embeddedFont>
    <p:embeddedFont>
      <p:font typeface="Newzald Light" charset="1" panose="02000504000000020004"/>
      <p:regular r:id="rId29"/>
    </p:embeddedFont>
    <p:embeddedFont>
      <p:font typeface="Work Sans Bold" charset="1" panose="00000000000000000000"/>
      <p:regular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fonts/font28.fntdata" Type="http://schemas.openxmlformats.org/officeDocument/2006/relationships/font"/><Relationship Id="rId29" Target="fonts/font29.fntdata" Type="http://schemas.openxmlformats.org/officeDocument/2006/relationships/font"/><Relationship Id="rId3" Target="viewProps.xml" Type="http://schemas.openxmlformats.org/officeDocument/2006/relationships/viewProps"/><Relationship Id="rId30" Target="notesMasters/notesMaster1.xml" Type="http://schemas.openxmlformats.org/officeDocument/2006/relationships/notesMaster"/><Relationship Id="rId31" Target="theme/theme2.xml" Type="http://schemas.openxmlformats.org/officeDocument/2006/relationships/theme"/><Relationship Id="rId32" Target="notesSlides/notesSlide1.xml" Type="http://schemas.openxmlformats.org/officeDocument/2006/relationships/notesSlide"/><Relationship Id="rId33" Target="notesSlides/notesSlide2.xml" Type="http://schemas.openxmlformats.org/officeDocument/2006/relationships/notesSlide"/><Relationship Id="rId34" Target="notesSlides/notesSlide3.xml" Type="http://schemas.openxmlformats.org/officeDocument/2006/relationships/notesSlide"/><Relationship Id="rId35" Target="fonts/font35.fntdata" Type="http://schemas.openxmlformats.org/officeDocument/2006/relationships/font"/><Relationship Id="rId36" Target="notesSlides/notesSlide4.xml" Type="http://schemas.openxmlformats.org/officeDocument/2006/relationships/notesSlide"/><Relationship Id="rId37" Target="notesSlides/notesSlide5.xml" Type="http://schemas.openxmlformats.org/officeDocument/2006/relationships/notesSlide"/><Relationship Id="rId38" Target="notesSlides/notesSlide6.xml" Type="http://schemas.openxmlformats.org/officeDocument/2006/relationships/notesSlide"/><Relationship Id="rId39" Target="notesSlides/notesSlide7.xml" Type="http://schemas.openxmlformats.org/officeDocument/2006/relationships/notesSlide"/><Relationship Id="rId4" Target="theme/theme1.xml" Type="http://schemas.openxmlformats.org/officeDocument/2006/relationships/theme"/><Relationship Id="rId40" Target="notesSlides/notesSlide8.xml" Type="http://schemas.openxmlformats.org/officeDocument/2006/relationships/notesSlide"/><Relationship Id="rId41" Target="notesSlides/notesSlide9.xml" Type="http://schemas.openxmlformats.org/officeDocument/2006/relationships/notesSlide"/><Relationship Id="rId42" Target="notesSlides/notesSlide10.xml" Type="http://schemas.openxmlformats.org/officeDocument/2006/relationships/notesSlide"/><Relationship Id="rId43" Target="notesSlides/notesSlide11.xml" Type="http://schemas.openxmlformats.org/officeDocument/2006/relationships/notesSlide"/><Relationship Id="rId44" Target="notesSlides/notesSlide12.xml" Type="http://schemas.openxmlformats.org/officeDocument/2006/relationships/notesSlide"/><Relationship Id="rId45" Target="notesSlides/notesSlide13.xml" Type="http://schemas.openxmlformats.org/officeDocument/2006/relationships/notesSlid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7.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8.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0.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Answers on whiteboards. Option to write a tally chart of most popular answers on the board</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Reminder: These slides uses responses from the Aural Diversity Toolkit questionnaire.</a:t>
            </a:r>
          </a:p>
          <a:p>
            <a:r>
              <a:rPr lang="en-US"/>
              <a:t/>
            </a:r>
          </a:p>
          <a:p>
            <a:r>
              <a:rPr lang="en-US"/>
              <a:t>A total of 49 participants (who were aurally divergent) completed the questionnaire. The numbers at the bottom of each chart reflect the absolute number of respondents.</a:t>
            </a:r>
          </a:p>
          <a:p>
            <a:r>
              <a:rPr lang="en-US"/>
              <a:t/>
            </a:r>
          </a:p>
          <a:p>
            <a:r>
              <a:rPr lang="en-US"/>
              <a:t>Top 3 spaces where aurally divergent people may feel less confident: Restaurant, Airport, supermarket/shopping centre</a:t>
            </a:r>
          </a:p>
          <a:p>
            <a:r>
              <a:rPr lang="en-US"/>
              <a:t/>
            </a:r>
          </a:p>
          <a:p>
            <a:r>
              <a:rPr lang="en-US"/>
              <a:t>Bar, Railway station</a:t>
            </a:r>
          </a:p>
          <a:p>
            <a:r>
              <a:rPr lang="en-US"/>
              <a:t>and Supermarket were also spaces where aurally divergent people typically felt less confident.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Totally confident: Bank Branch,  Museum, Library</a:t>
            </a:r>
          </a:p>
          <a:p>
            <a:r>
              <a:rPr lang="en-US"/>
              <a:t/>
            </a:r>
          </a:p>
          <a:p>
            <a:r>
              <a:rPr lang="en-US"/>
              <a:t>Also theatre /concert hall.</a:t>
            </a:r>
          </a:p>
          <a:p>
            <a:r>
              <a:rPr lang="en-US"/>
              <a:t/>
            </a:r>
          </a:p>
          <a:p>
            <a:r>
              <a:rPr lang="en-US"/>
              <a:t/>
            </a:r>
          </a:p>
          <a:p>
            <a:r>
              <a:rPr lang="en-US"/>
              <a:t>However note that all types of</a:t>
            </a:r>
          </a:p>
          <a:p>
            <a:r>
              <a:rPr lang="en-US"/>
              <a:t>spaces received a range of answers on both sides of the scale between ‘not confident at all’ and ‘totally confident’, showing a diversity of experiences and needs in terms of acoustics within an aurally diverse population.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4 example 'personas' in the worksheet are from the Aural Diversity Toolkit.</a:t>
            </a:r>
          </a:p>
          <a:p>
            <a:r>
              <a:rPr lang="en-US"/>
              <a:t/>
            </a:r>
          </a:p>
          <a:p>
            <a:r>
              <a:rPr lang="en-US"/>
              <a:t>The Toolkit developed several anonymised, aurally divergent personas, based on lived experiences (through questionnaires and follow-up interviews).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p>
          <a:p>
            <a:r>
              <a:rPr lang="en-US"/>
              <a:t>Ideas might include:</a:t>
            </a:r>
          </a:p>
          <a:p>
            <a:r>
              <a:rPr lang="en-US"/>
              <a:t/>
            </a:r>
          </a:p>
          <a:p>
            <a:r>
              <a:rPr lang="en-US"/>
              <a:t>Creation of quiet areas</a:t>
            </a:r>
          </a:p>
          <a:p>
            <a:r>
              <a:rPr lang="en-US"/>
              <a:t/>
            </a:r>
          </a:p>
          <a:p>
            <a:r>
              <a:rPr lang="en-US"/>
              <a:t>Zoning - making it clear which areas have different sounds</a:t>
            </a:r>
          </a:p>
          <a:p>
            <a:r>
              <a:rPr lang="en-US"/>
              <a:t/>
            </a:r>
          </a:p>
          <a:p>
            <a:r>
              <a:rPr lang="en-US"/>
              <a:t>Reducing background noise through sound insulation, abilities to close windows etc.</a:t>
            </a:r>
          </a:p>
          <a:p>
            <a:r>
              <a:rPr lang="en-US"/>
              <a:t/>
            </a:r>
          </a:p>
          <a:p>
            <a:r>
              <a:rPr lang="en-US"/>
              <a:t>Opportunities to bring pleasant sounds e.g. natural sounds</a:t>
            </a:r>
          </a:p>
          <a:p>
            <a:r>
              <a:rPr lang="en-US"/>
              <a:t/>
            </a:r>
          </a:p>
          <a:p>
            <a:r>
              <a:rPr lang="en-US"/>
              <a:t>Using signage and colours - visual prompts and information can be helpful for people with aural diversity (and neurodiversity) e.g. using a red door to make it clear where the entrance/exit is, or having a clear menu for a cafe, for people who may struggle to hear a server read out the options</a:t>
            </a:r>
          </a:p>
          <a:p>
            <a:r>
              <a:rPr lang="en-US"/>
              <a:t/>
            </a:r>
          </a:p>
          <a:p>
            <a:r>
              <a:rPr lang="en-US"/>
              <a:t>Reducing stressors - stressful or multi-sensory environments can be difficult for people with aural diversity (and neuro divergency). It can be particularly difficult for people who lipread. Students may consider reducing harsh lighting, bright colours and strong smells.</a:t>
            </a:r>
          </a:p>
          <a:p>
            <a:r>
              <a:rPr lang="en-US"/>
              <a:t/>
            </a:r>
          </a:p>
          <a:p>
            <a:r>
              <a:rPr lang="en-US"/>
              <a:t>Reducing opportunities for challenging noises (e.g. chairs dragging across the floor, using paper towels instead of hand dryers)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For example:</a:t>
            </a:r>
          </a:p>
          <a:p>
            <a:r>
              <a:rPr lang="en-US"/>
              <a:t/>
            </a:r>
          </a:p>
          <a:p>
            <a:r>
              <a:rPr lang="en-US"/>
              <a:t>Certain locations</a:t>
            </a:r>
          </a:p>
          <a:p>
            <a:r>
              <a:rPr lang="en-US"/>
              <a:t>Certain sources</a:t>
            </a:r>
          </a:p>
          <a:p>
            <a:r>
              <a:rPr lang="en-US"/>
              <a:t>Certain qualities:</a:t>
            </a:r>
          </a:p>
          <a:p>
            <a:r>
              <a:rPr lang="en-US"/>
              <a:t>Quiet or loud</a:t>
            </a:r>
          </a:p>
          <a:p>
            <a:r>
              <a:rPr lang="en-US"/>
              <a:t>High or low pitched</a:t>
            </a:r>
          </a:p>
          <a:p>
            <a:r>
              <a:rPr lang="en-US"/>
              <a:t>Echoey</a:t>
            </a:r>
          </a:p>
          <a:p>
            <a:r>
              <a:rPr lang="en-US"/>
              <a:t>Repetitive</a:t>
            </a:r>
          </a:p>
          <a:p>
            <a:r>
              <a:rPr lang="en-US"/>
              <a:t>Droning</a:t>
            </a:r>
          </a:p>
          <a:p>
            <a:r>
              <a:rPr lang="en-US"/>
              <a:t>Tonal (have a clear musical pitch rather than a mixture of sounds)</a:t>
            </a:r>
          </a:p>
          <a:p>
            <a:r>
              <a:rPr lang="en-US"/>
              <a:t>In the ‘background’</a:t>
            </a:r>
          </a:p>
          <a:p>
            <a:r>
              <a:rPr lang="en-US"/>
              <a:t>Unexpected</a:t>
            </a:r>
          </a:p>
          <a:p>
            <a:r>
              <a:rPr lang="en-US"/>
              <a:t/>
            </a:r>
          </a:p>
          <a:p>
            <a:r>
              <a:rPr lang="en-US"/>
              <a:t>(These types of sound will come up later in the lesson)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Discuss with class</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Echoey → sound bounces back</a:t>
            </a:r>
          </a:p>
          <a:p>
            <a:r>
              <a:rPr lang="en-US"/>
              <a:t>Repetitive → sound repeats</a:t>
            </a:r>
          </a:p>
          <a:p>
            <a:r>
              <a:rPr lang="en-US"/>
              <a:t>Droning → sound continues steadily</a:t>
            </a:r>
          </a:p>
          <a:p>
            <a:r>
              <a:rPr lang="en-US"/>
              <a:t>Tonal → sound has a clear note</a:t>
            </a:r>
          </a:p>
          <a:p>
            <a:r>
              <a:rPr lang="en-US"/>
              <a:t>Background → sound blends into the environment</a:t>
            </a:r>
          </a:p>
          <a:p>
            <a:r>
              <a:rPr lang="en-US"/>
              <a:t>Unexpected → sound suddenly surprises you</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next set of slides uses responses from the Aural Diversity Toolkit questionnaire.</a:t>
            </a:r>
          </a:p>
          <a:p>
            <a:r>
              <a:rPr lang="en-US"/>
              <a:t/>
            </a:r>
          </a:p>
          <a:p>
            <a:r>
              <a:rPr lang="en-US"/>
              <a:t>A total of 49 participants (who were aurally divergent) completed the questionnaire.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People who are aurally divergent, typically find loud sounds, background noise, high pitched sounds and echoey sounds the most challenging.</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Public spaces are often based on criteria for ‘average’ human beings, and may not be inclusive of groups with diverse needs.</a:t>
            </a:r>
          </a:p>
          <a:p>
            <a:r>
              <a:rPr lang="en-US"/>
              <a:t/>
            </a:r>
          </a:p>
          <a:p>
            <a:r>
              <a:rPr lang="en-US"/>
              <a:t>This is particularly apparent when we consider the needs of an aurally diverse population.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Arup and the Aural Diversity Network designed a questionnaire for</a:t>
            </a:r>
          </a:p>
          <a:p>
            <a:r>
              <a:rPr lang="en-US"/>
              <a:t>people who are aurally divergent to capture their requirements and</a:t>
            </a:r>
          </a:p>
          <a:p>
            <a:r>
              <a:rPr lang="en-US"/>
              <a:t>challenges.</a:t>
            </a:r>
          </a:p>
          <a:p>
            <a:r>
              <a:rPr lang="en-US"/>
              <a:t/>
            </a:r>
          </a:p>
          <a:p>
            <a:r>
              <a:rPr lang="en-US"/>
              <a:t>(The icons here are just to illustrate the different types of spaces, the bars around them are the same).</a:t>
            </a:r>
          </a:p>
          <a:p>
            <a:r>
              <a:rPr lang="en-US"/>
              <a:t/>
            </a:r>
          </a:p>
          <a:p>
            <a:r>
              <a:rPr lang="en-US"/>
              <a:t>Ask class to give hands up for each space - whether they think aurally divergent people will feel confident.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png" Type="http://schemas.openxmlformats.org/officeDocument/2006/relationships/image"/><Relationship Id="rId4" Target="../media/image5.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1.png" Type="http://schemas.openxmlformats.org/officeDocument/2006/relationships/image"/><Relationship Id="rId4" Target="../media/image6.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1.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9.png" Type="http://schemas.openxmlformats.org/officeDocument/2006/relationships/image"/><Relationship Id="rId7" Target="../media/image10.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 Id="rId3" Target="../media/image1.png" Type="http://schemas.openxmlformats.org/officeDocument/2006/relationships/image"/><Relationship Id="rId4" Target="../media/image11.png" Type="http://schemas.openxmlformats.org/officeDocument/2006/relationships/image"/><Relationship Id="rId5" Target="../media/image12.png" Type="http://schemas.openxmlformats.org/officeDocument/2006/relationships/image"/><Relationship Id="rId6" Target="../media/image13.png" Type="http://schemas.openxmlformats.org/officeDocument/2006/relationships/image"/><Relationship Id="rId7" Target="../media/image7.pn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 Id="rId3" Target="../media/image1.pn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3.xml" Type="http://schemas.openxmlformats.org/officeDocument/2006/relationships/notesSlide"/><Relationship Id="rId3" Target="../media/image1.pn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https://indd.adobe.com/view/20b3af30-b130-48ee-9bf4-f460b2cf56ea" TargetMode="External" Type="http://schemas.openxmlformats.org/officeDocument/2006/relationships/hyperlink"/><Relationship Id="rId4" Target="https://www.the-ies.org/noise-action-week" TargetMode="External" Type="http://schemas.openxmlformats.org/officeDocument/2006/relationships/hyperlink"/></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1.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1.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2.png" Type="http://schemas.openxmlformats.org/officeDocument/2006/relationships/image"/><Relationship Id="rId4" Target="../media/image3.svg" Type="http://schemas.openxmlformats.org/officeDocument/2006/relationships/image"/><Relationship Id="rId5" Target="../media/image4.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4175151" y="1028700"/>
            <a:ext cx="3084149" cy="2179466"/>
          </a:xfrm>
          <a:custGeom>
            <a:avLst/>
            <a:gdLst/>
            <a:ahLst/>
            <a:cxnLst/>
            <a:rect r="r" b="b" t="t" l="l"/>
            <a:pathLst>
              <a:path h="2179466" w="3084149">
                <a:moveTo>
                  <a:pt x="0" y="0"/>
                </a:moveTo>
                <a:lnTo>
                  <a:pt x="3084149" y="0"/>
                </a:lnTo>
                <a:lnTo>
                  <a:pt x="3084149" y="2179466"/>
                </a:lnTo>
                <a:lnTo>
                  <a:pt x="0" y="2179466"/>
                </a:lnTo>
                <a:lnTo>
                  <a:pt x="0" y="0"/>
                </a:lnTo>
                <a:close/>
              </a:path>
            </a:pathLst>
          </a:custGeom>
          <a:blipFill>
            <a:blip r:embed="rId2"/>
            <a:stretch>
              <a:fillRect l="0" t="0" r="0" b="0"/>
            </a:stretch>
          </a:blipFill>
        </p:spPr>
      </p:sp>
      <p:sp>
        <p:nvSpPr>
          <p:cNvPr name="TextBox 3" id="3"/>
          <p:cNvSpPr txBox="true"/>
          <p:nvPr/>
        </p:nvSpPr>
        <p:spPr>
          <a:xfrm rot="0">
            <a:off x="1318644" y="4631771"/>
            <a:ext cx="16087613" cy="2463801"/>
          </a:xfrm>
          <a:prstGeom prst="rect">
            <a:avLst/>
          </a:prstGeom>
        </p:spPr>
        <p:txBody>
          <a:bodyPr anchor="t" rtlCol="false" tIns="0" lIns="0" bIns="0" rIns="0">
            <a:spAutoFit/>
          </a:bodyPr>
          <a:lstStyle/>
          <a:p>
            <a:pPr algn="l">
              <a:lnSpc>
                <a:spcPts val="4899"/>
              </a:lnSpc>
            </a:pPr>
            <a:r>
              <a:rPr lang="en-US" sz="3499">
                <a:solidFill>
                  <a:srgbClr val="181D33"/>
                </a:solidFill>
                <a:latin typeface="Work Sans"/>
                <a:ea typeface="Work Sans"/>
                <a:cs typeface="Work Sans"/>
                <a:sym typeface="Work Sans"/>
              </a:rPr>
              <a:t>Learning objectives:</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Understand that we all hear and respond to sounds differently</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Understand that inclusive environments are important to us all being able to enjoy spaces</a:t>
            </a:r>
          </a:p>
        </p:txBody>
      </p:sp>
      <p:grpSp>
        <p:nvGrpSpPr>
          <p:cNvPr name="Group 4" id="4"/>
          <p:cNvGrpSpPr/>
          <p:nvPr/>
        </p:nvGrpSpPr>
        <p:grpSpPr>
          <a:xfrm rot="0">
            <a:off x="-84523" y="7839641"/>
            <a:ext cx="18893946" cy="3981214"/>
            <a:chOff x="0" y="0"/>
            <a:chExt cx="2948849" cy="621363"/>
          </a:xfrm>
        </p:grpSpPr>
        <p:sp>
          <p:nvSpPr>
            <p:cNvPr name="Freeform 5" id="5"/>
            <p:cNvSpPr/>
            <p:nvPr/>
          </p:nvSpPr>
          <p:spPr>
            <a:xfrm flipH="false" flipV="false" rot="0">
              <a:off x="0" y="0"/>
              <a:ext cx="2948849" cy="621363"/>
            </a:xfrm>
            <a:custGeom>
              <a:avLst/>
              <a:gdLst/>
              <a:ahLst/>
              <a:cxnLst/>
              <a:rect r="r" b="b" t="t" l="l"/>
              <a:pathLst>
                <a:path h="621363" w="2948849">
                  <a:moveTo>
                    <a:pt x="0" y="0"/>
                  </a:moveTo>
                  <a:lnTo>
                    <a:pt x="2948849" y="0"/>
                  </a:lnTo>
                  <a:lnTo>
                    <a:pt x="2948849" y="621363"/>
                  </a:lnTo>
                  <a:lnTo>
                    <a:pt x="0" y="621363"/>
                  </a:lnTo>
                  <a:close/>
                </a:path>
              </a:pathLst>
            </a:custGeom>
            <a:solidFill>
              <a:srgbClr val="FF433B"/>
            </a:solidFill>
          </p:spPr>
        </p:sp>
        <p:sp>
          <p:nvSpPr>
            <p:cNvPr name="TextBox 6" id="6"/>
            <p:cNvSpPr txBox="true"/>
            <p:nvPr/>
          </p:nvSpPr>
          <p:spPr>
            <a:xfrm>
              <a:off x="0" y="-47625"/>
              <a:ext cx="2948849" cy="668988"/>
            </a:xfrm>
            <a:prstGeom prst="rect">
              <a:avLst/>
            </a:prstGeom>
          </p:spPr>
          <p:txBody>
            <a:bodyPr anchor="ctr" rtlCol="false" tIns="50800" lIns="50800" bIns="50800" rIns="50800"/>
            <a:lstStyle/>
            <a:p>
              <a:pPr algn="ctr">
                <a:lnSpc>
                  <a:spcPts val="2659"/>
                </a:lnSpc>
              </a:pPr>
            </a:p>
          </p:txBody>
        </p:sp>
      </p:grpSp>
      <p:sp>
        <p:nvSpPr>
          <p:cNvPr name="TextBox 7" id="7"/>
          <p:cNvSpPr txBox="true"/>
          <p:nvPr/>
        </p:nvSpPr>
        <p:spPr>
          <a:xfrm rot="0">
            <a:off x="4670001" y="1417445"/>
            <a:ext cx="7788116"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Aural Diversity</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28700" y="3217946"/>
            <a:ext cx="16151757" cy="4584358"/>
          </a:xfrm>
          <a:prstGeom prst="rect">
            <a:avLst/>
          </a:prstGeom>
        </p:spPr>
        <p:txBody>
          <a:bodyPr anchor="t" rtlCol="false" tIns="0" lIns="0" bIns="0" rIns="0">
            <a:spAutoFit/>
          </a:bodyPr>
          <a:lstStyle/>
          <a:p>
            <a:pPr algn="l">
              <a:lnSpc>
                <a:spcPts val="4138"/>
              </a:lnSpc>
              <a:spcBef>
                <a:spcPct val="0"/>
              </a:spcBef>
            </a:pPr>
            <a:r>
              <a:rPr lang="en-US" sz="2955">
                <a:solidFill>
                  <a:srgbClr val="181D33"/>
                </a:solidFill>
                <a:latin typeface="Work Sans"/>
                <a:ea typeface="Work Sans"/>
                <a:cs typeface="Work Sans"/>
                <a:sym typeface="Work Sans"/>
              </a:rPr>
              <a:t>For example:</a:t>
            </a:r>
          </a:p>
          <a:p>
            <a:pPr algn="l">
              <a:lnSpc>
                <a:spcPts val="4138"/>
              </a:lnSpc>
              <a:spcBef>
                <a:spcPct val="0"/>
              </a:spcBef>
            </a:pPr>
          </a:p>
          <a:p>
            <a:pPr algn="l" marL="638176" indent="-319088" lvl="1">
              <a:lnSpc>
                <a:spcPts val="4138"/>
              </a:lnSpc>
              <a:buFont typeface="Arial"/>
              <a:buChar char="•"/>
            </a:pPr>
            <a:r>
              <a:rPr lang="en-US" sz="2955">
                <a:solidFill>
                  <a:srgbClr val="181D33"/>
                </a:solidFill>
                <a:latin typeface="Work Sans"/>
                <a:ea typeface="Work Sans"/>
                <a:cs typeface="Work Sans"/>
                <a:sym typeface="Work Sans"/>
              </a:rPr>
              <a:t>Some people cannot hear certain sounds or high/low frequencies.</a:t>
            </a:r>
          </a:p>
          <a:p>
            <a:pPr algn="l" marL="638176" indent="-319088" lvl="1">
              <a:lnSpc>
                <a:spcPts val="4138"/>
              </a:lnSpc>
              <a:buFont typeface="Arial"/>
              <a:buChar char="•"/>
            </a:pPr>
            <a:r>
              <a:rPr lang="en-US" sz="2955">
                <a:solidFill>
                  <a:srgbClr val="181D33"/>
                </a:solidFill>
                <a:latin typeface="Work Sans"/>
                <a:ea typeface="Work Sans"/>
                <a:cs typeface="Work Sans"/>
                <a:sym typeface="Work Sans"/>
              </a:rPr>
              <a:t>Some people are very sensitive to particular noises.</a:t>
            </a:r>
          </a:p>
          <a:p>
            <a:pPr algn="l" marL="638176" indent="-319088" lvl="1">
              <a:lnSpc>
                <a:spcPts val="4138"/>
              </a:lnSpc>
              <a:buFont typeface="Arial"/>
              <a:buChar char="•"/>
            </a:pPr>
            <a:r>
              <a:rPr lang="en-US" sz="2955">
                <a:solidFill>
                  <a:srgbClr val="181D33"/>
                </a:solidFill>
                <a:latin typeface="Work Sans"/>
                <a:ea typeface="Work Sans"/>
                <a:cs typeface="Work Sans"/>
                <a:sym typeface="Work Sans"/>
              </a:rPr>
              <a:t>Some people experience sound in a different way because of how their brain processes it (for example, if they are neurodivergent)</a:t>
            </a:r>
          </a:p>
          <a:p>
            <a:pPr algn="l" marL="638176" indent="-319088" lvl="1">
              <a:lnSpc>
                <a:spcPts val="4138"/>
              </a:lnSpc>
              <a:buFont typeface="Arial"/>
              <a:buChar char="•"/>
            </a:pPr>
            <a:r>
              <a:rPr lang="en-US" sz="2955">
                <a:solidFill>
                  <a:srgbClr val="181D33"/>
                </a:solidFill>
                <a:latin typeface="Work Sans"/>
                <a:ea typeface="Work Sans"/>
                <a:cs typeface="Work Sans"/>
                <a:sym typeface="Work Sans"/>
              </a:rPr>
              <a:t>Some people rely more on hearing to understand the world (for example, if they have limited vision).</a:t>
            </a:r>
          </a:p>
          <a:p>
            <a:pPr algn="l" marL="638176" indent="-319088" lvl="1">
              <a:lnSpc>
                <a:spcPts val="4138"/>
              </a:lnSpc>
              <a:buFont typeface="Arial"/>
              <a:buChar char="•"/>
            </a:pPr>
            <a:r>
              <a:rPr lang="en-US" sz="2955">
                <a:solidFill>
                  <a:srgbClr val="181D33"/>
                </a:solidFill>
                <a:latin typeface="Work Sans"/>
                <a:ea typeface="Work Sans"/>
                <a:cs typeface="Work Sans"/>
                <a:sym typeface="Work Sans"/>
              </a:rPr>
              <a:t>Some people are deaf, hard of hearing, or have conditions such as tinnitus</a:t>
            </a:r>
          </a:p>
        </p:txBody>
      </p:sp>
      <p:sp>
        <p:nvSpPr>
          <p:cNvPr name="TextBox 3" id="3"/>
          <p:cNvSpPr txBox="true"/>
          <p:nvPr/>
        </p:nvSpPr>
        <p:spPr>
          <a:xfrm rot="0">
            <a:off x="1028700" y="828675"/>
            <a:ext cx="9626083"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Aural diversity</a:t>
            </a:r>
          </a:p>
        </p:txBody>
      </p:sp>
      <p:sp>
        <p:nvSpPr>
          <p:cNvPr name="Freeform 4" id="4"/>
          <p:cNvSpPr/>
          <p:nvPr/>
        </p:nvSpPr>
        <p:spPr>
          <a:xfrm flipH="false" flipV="false" rot="0">
            <a:off x="14605410" y="384336"/>
            <a:ext cx="3084149" cy="2179466"/>
          </a:xfrm>
          <a:custGeom>
            <a:avLst/>
            <a:gdLst/>
            <a:ahLst/>
            <a:cxnLst/>
            <a:rect r="r" b="b" t="t" l="l"/>
            <a:pathLst>
              <a:path h="2179466" w="3084149">
                <a:moveTo>
                  <a:pt x="0" y="0"/>
                </a:moveTo>
                <a:lnTo>
                  <a:pt x="3084150" y="0"/>
                </a:lnTo>
                <a:lnTo>
                  <a:pt x="3084150" y="2179466"/>
                </a:lnTo>
                <a:lnTo>
                  <a:pt x="0" y="2179466"/>
                </a:lnTo>
                <a:lnTo>
                  <a:pt x="0" y="0"/>
                </a:lnTo>
                <a:close/>
              </a:path>
            </a:pathLst>
          </a:custGeom>
          <a:blipFill>
            <a:blip r:embed="rId2"/>
            <a:stretch>
              <a:fillRect l="0" t="0" r="0" b="0"/>
            </a:stretch>
          </a:blipFill>
        </p:spPr>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4175151" y="1028700"/>
            <a:ext cx="3084149" cy="2179466"/>
          </a:xfrm>
          <a:custGeom>
            <a:avLst/>
            <a:gdLst/>
            <a:ahLst/>
            <a:cxnLst/>
            <a:rect r="r" b="b" t="t" l="l"/>
            <a:pathLst>
              <a:path h="2179466" w="3084149">
                <a:moveTo>
                  <a:pt x="0" y="0"/>
                </a:moveTo>
                <a:lnTo>
                  <a:pt x="3084149" y="0"/>
                </a:lnTo>
                <a:lnTo>
                  <a:pt x="3084149" y="2179466"/>
                </a:lnTo>
                <a:lnTo>
                  <a:pt x="0" y="2179466"/>
                </a:lnTo>
                <a:lnTo>
                  <a:pt x="0" y="0"/>
                </a:lnTo>
                <a:close/>
              </a:path>
            </a:pathLst>
          </a:custGeom>
          <a:blipFill>
            <a:blip r:embed="rId2"/>
            <a:stretch>
              <a:fillRect l="0" t="0" r="0" b="0"/>
            </a:stretch>
          </a:blipFill>
        </p:spPr>
      </p:sp>
      <p:sp>
        <p:nvSpPr>
          <p:cNvPr name="TextBox 3" id="3"/>
          <p:cNvSpPr txBox="true"/>
          <p:nvPr/>
        </p:nvSpPr>
        <p:spPr>
          <a:xfrm rot="0">
            <a:off x="1028700" y="1293889"/>
            <a:ext cx="13002131"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Activity - Wordsearch</a:t>
            </a:r>
          </a:p>
        </p:txBody>
      </p:sp>
      <p:sp>
        <p:nvSpPr>
          <p:cNvPr name="TextBox 4" id="4"/>
          <p:cNvSpPr txBox="true"/>
          <p:nvPr/>
        </p:nvSpPr>
        <p:spPr>
          <a:xfrm rot="0">
            <a:off x="2202465" y="4244544"/>
            <a:ext cx="11690588" cy="606426"/>
          </a:xfrm>
          <a:prstGeom prst="rect">
            <a:avLst/>
          </a:prstGeom>
        </p:spPr>
        <p:txBody>
          <a:bodyPr anchor="t" rtlCol="false" tIns="0" lIns="0" bIns="0" rIns="0">
            <a:spAutoFit/>
          </a:bodyPr>
          <a:lstStyle/>
          <a:p>
            <a:pPr algn="l">
              <a:lnSpc>
                <a:spcPts val="4899"/>
              </a:lnSpc>
            </a:pPr>
            <a:r>
              <a:rPr lang="en-US" sz="3499">
                <a:solidFill>
                  <a:srgbClr val="181D33"/>
                </a:solidFill>
                <a:latin typeface="Work Sans"/>
                <a:ea typeface="Work Sans"/>
                <a:cs typeface="Work Sans"/>
                <a:sym typeface="Work Sans"/>
              </a:rPr>
              <a:t>Find the aural diversity key terms in the wordsearch</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4175151" y="1028700"/>
            <a:ext cx="3084149" cy="2179466"/>
          </a:xfrm>
          <a:custGeom>
            <a:avLst/>
            <a:gdLst/>
            <a:ahLst/>
            <a:cxnLst/>
            <a:rect r="r" b="b" t="t" l="l"/>
            <a:pathLst>
              <a:path h="2179466" w="3084149">
                <a:moveTo>
                  <a:pt x="0" y="0"/>
                </a:moveTo>
                <a:lnTo>
                  <a:pt x="3084149" y="0"/>
                </a:lnTo>
                <a:lnTo>
                  <a:pt x="3084149" y="2179466"/>
                </a:lnTo>
                <a:lnTo>
                  <a:pt x="0" y="2179466"/>
                </a:lnTo>
                <a:lnTo>
                  <a:pt x="0" y="0"/>
                </a:lnTo>
                <a:close/>
              </a:path>
            </a:pathLst>
          </a:custGeom>
          <a:blipFill>
            <a:blip r:embed="rId3"/>
            <a:stretch>
              <a:fillRect l="0" t="0" r="0" b="0"/>
            </a:stretch>
          </a:blipFill>
        </p:spPr>
      </p:sp>
      <p:sp>
        <p:nvSpPr>
          <p:cNvPr name="TextBox 3" id="3"/>
          <p:cNvSpPr txBox="true"/>
          <p:nvPr/>
        </p:nvSpPr>
        <p:spPr>
          <a:xfrm rot="0">
            <a:off x="1634731" y="4189289"/>
            <a:ext cx="15018538" cy="4940301"/>
          </a:xfrm>
          <a:prstGeom prst="rect">
            <a:avLst/>
          </a:prstGeom>
        </p:spPr>
        <p:txBody>
          <a:bodyPr anchor="t" rtlCol="false" tIns="0" lIns="0" bIns="0" rIns="0">
            <a:spAutoFit/>
          </a:bodyPr>
          <a:lstStyle/>
          <a:p>
            <a:pPr algn="l" marL="755644" indent="-377822" lvl="1">
              <a:lnSpc>
                <a:spcPts val="4899"/>
              </a:lnSpc>
              <a:buFont typeface="Arial"/>
              <a:buChar char="•"/>
            </a:pPr>
            <a:r>
              <a:rPr lang="en-US" sz="3499">
                <a:solidFill>
                  <a:srgbClr val="181D33"/>
                </a:solidFill>
                <a:latin typeface="Work Sans"/>
                <a:ea typeface="Work Sans"/>
                <a:cs typeface="Work Sans"/>
                <a:sym typeface="Work Sans"/>
              </a:rPr>
              <a:t>Quiet or loud</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High or low pitched</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Echoey</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Repetitive</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Droning</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Tonal (have a clear pitch rather than a mixture of sounds)</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In the ‘background’</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Unexpected</a:t>
            </a:r>
          </a:p>
        </p:txBody>
      </p:sp>
      <p:sp>
        <p:nvSpPr>
          <p:cNvPr name="TextBox 4" id="4"/>
          <p:cNvSpPr txBox="true"/>
          <p:nvPr/>
        </p:nvSpPr>
        <p:spPr>
          <a:xfrm rot="0">
            <a:off x="1028700" y="1112116"/>
            <a:ext cx="11971297" cy="2412856"/>
          </a:xfrm>
          <a:prstGeom prst="rect">
            <a:avLst/>
          </a:prstGeom>
        </p:spPr>
        <p:txBody>
          <a:bodyPr anchor="t" rtlCol="false" tIns="0" lIns="0" bIns="0" rIns="0">
            <a:spAutoFit/>
          </a:bodyPr>
          <a:lstStyle/>
          <a:p>
            <a:pPr algn="ctr">
              <a:lnSpc>
                <a:spcPts val="9727"/>
              </a:lnSpc>
            </a:pPr>
            <a:r>
              <a:rPr lang="en-US" sz="6948">
                <a:solidFill>
                  <a:srgbClr val="181D33"/>
                </a:solidFill>
                <a:latin typeface="Newzald Light"/>
                <a:ea typeface="Newzald Light"/>
                <a:cs typeface="Newzald Light"/>
                <a:sym typeface="Newzald Light"/>
              </a:rPr>
              <a:t>What sounds may be challenging for aurally divergent people?</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4175151" y="1028700"/>
            <a:ext cx="3084149" cy="2179466"/>
          </a:xfrm>
          <a:custGeom>
            <a:avLst/>
            <a:gdLst/>
            <a:ahLst/>
            <a:cxnLst/>
            <a:rect r="r" b="b" t="t" l="l"/>
            <a:pathLst>
              <a:path h="2179466" w="3084149">
                <a:moveTo>
                  <a:pt x="0" y="0"/>
                </a:moveTo>
                <a:lnTo>
                  <a:pt x="3084149" y="0"/>
                </a:lnTo>
                <a:lnTo>
                  <a:pt x="3084149" y="2179466"/>
                </a:lnTo>
                <a:lnTo>
                  <a:pt x="0" y="2179466"/>
                </a:lnTo>
                <a:lnTo>
                  <a:pt x="0" y="0"/>
                </a:lnTo>
                <a:close/>
              </a:path>
            </a:pathLst>
          </a:custGeom>
          <a:blipFill>
            <a:blip r:embed="rId3"/>
            <a:stretch>
              <a:fillRect l="0" t="0" r="0" b="0"/>
            </a:stretch>
          </a:blipFill>
        </p:spPr>
      </p:sp>
      <p:sp>
        <p:nvSpPr>
          <p:cNvPr name="Freeform 3" id="3"/>
          <p:cNvSpPr/>
          <p:nvPr/>
        </p:nvSpPr>
        <p:spPr>
          <a:xfrm flipH="false" flipV="false" rot="0">
            <a:off x="1697699" y="1028700"/>
            <a:ext cx="6452917" cy="8556354"/>
          </a:xfrm>
          <a:custGeom>
            <a:avLst/>
            <a:gdLst/>
            <a:ahLst/>
            <a:cxnLst/>
            <a:rect r="r" b="b" t="t" l="l"/>
            <a:pathLst>
              <a:path h="8556354" w="6452917">
                <a:moveTo>
                  <a:pt x="0" y="0"/>
                </a:moveTo>
                <a:lnTo>
                  <a:pt x="6452917" y="0"/>
                </a:lnTo>
                <a:lnTo>
                  <a:pt x="6452917" y="8556354"/>
                </a:lnTo>
                <a:lnTo>
                  <a:pt x="0" y="8556354"/>
                </a:lnTo>
                <a:lnTo>
                  <a:pt x="0" y="0"/>
                </a:lnTo>
                <a:close/>
              </a:path>
            </a:pathLst>
          </a:custGeom>
          <a:blipFill>
            <a:blip r:embed="rId4"/>
            <a:stretch>
              <a:fillRect l="0" t="0" r="0" b="0"/>
            </a:stretch>
          </a:blipFill>
        </p:spPr>
      </p:sp>
      <p:sp>
        <p:nvSpPr>
          <p:cNvPr name="TextBox 4" id="4"/>
          <p:cNvSpPr txBox="true"/>
          <p:nvPr/>
        </p:nvSpPr>
        <p:spPr>
          <a:xfrm rot="0">
            <a:off x="9144000" y="3879723"/>
            <a:ext cx="8620023" cy="3894726"/>
          </a:xfrm>
          <a:prstGeom prst="rect">
            <a:avLst/>
          </a:prstGeom>
        </p:spPr>
        <p:txBody>
          <a:bodyPr anchor="t" rtlCol="false" tIns="0" lIns="0" bIns="0" rIns="0">
            <a:spAutoFit/>
          </a:bodyPr>
          <a:lstStyle/>
          <a:p>
            <a:pPr algn="ctr">
              <a:lnSpc>
                <a:spcPts val="10405"/>
              </a:lnSpc>
            </a:pPr>
            <a:r>
              <a:rPr lang="en-US" sz="7432">
                <a:solidFill>
                  <a:srgbClr val="181D33"/>
                </a:solidFill>
                <a:latin typeface="Newzald Light"/>
                <a:ea typeface="Newzald Light"/>
                <a:cs typeface="Newzald Light"/>
                <a:sym typeface="Newzald Light"/>
              </a:rPr>
              <a:t>What sounds may be challenging for aurally divergent people?</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4175151" y="1028700"/>
            <a:ext cx="3084149" cy="2179466"/>
          </a:xfrm>
          <a:custGeom>
            <a:avLst/>
            <a:gdLst/>
            <a:ahLst/>
            <a:cxnLst/>
            <a:rect r="r" b="b" t="t" l="l"/>
            <a:pathLst>
              <a:path h="2179466" w="3084149">
                <a:moveTo>
                  <a:pt x="0" y="0"/>
                </a:moveTo>
                <a:lnTo>
                  <a:pt x="3084149" y="0"/>
                </a:lnTo>
                <a:lnTo>
                  <a:pt x="3084149" y="2179466"/>
                </a:lnTo>
                <a:lnTo>
                  <a:pt x="0" y="2179466"/>
                </a:lnTo>
                <a:lnTo>
                  <a:pt x="0" y="0"/>
                </a:lnTo>
                <a:close/>
              </a:path>
            </a:pathLst>
          </a:custGeom>
          <a:blipFill>
            <a:blip r:embed="rId3"/>
            <a:stretch>
              <a:fillRect l="0" t="0" r="0" b="0"/>
            </a:stretch>
          </a:blipFill>
        </p:spPr>
      </p:sp>
      <p:sp>
        <p:nvSpPr>
          <p:cNvPr name="TextBox 3" id="3"/>
          <p:cNvSpPr txBox="true"/>
          <p:nvPr/>
        </p:nvSpPr>
        <p:spPr>
          <a:xfrm rot="0">
            <a:off x="1028700" y="1123060"/>
            <a:ext cx="12794360"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Designing spaces</a:t>
            </a:r>
          </a:p>
        </p:txBody>
      </p:sp>
      <p:sp>
        <p:nvSpPr>
          <p:cNvPr name="TextBox 4" id="4"/>
          <p:cNvSpPr txBox="true"/>
          <p:nvPr/>
        </p:nvSpPr>
        <p:spPr>
          <a:xfrm rot="0">
            <a:off x="1419444" y="4483100"/>
            <a:ext cx="14787436" cy="1854200"/>
          </a:xfrm>
          <a:prstGeom prst="rect">
            <a:avLst/>
          </a:prstGeom>
        </p:spPr>
        <p:txBody>
          <a:bodyPr anchor="t" rtlCol="false" tIns="0" lIns="0" bIns="0" rIns="0">
            <a:spAutoFit/>
          </a:bodyPr>
          <a:lstStyle/>
          <a:p>
            <a:pPr algn="l">
              <a:lnSpc>
                <a:spcPts val="4900"/>
              </a:lnSpc>
              <a:spcBef>
                <a:spcPct val="0"/>
              </a:spcBef>
            </a:pPr>
            <a:r>
              <a:rPr lang="en-US" sz="3500">
                <a:solidFill>
                  <a:srgbClr val="181D33"/>
                </a:solidFill>
                <a:latin typeface="Work Sans"/>
                <a:ea typeface="Work Sans"/>
                <a:cs typeface="Work Sans"/>
                <a:sym typeface="Work Sans"/>
              </a:rPr>
              <a:t>For people who are aurally divergent, the spaces in which they live, learn, work and play can have a great impact on their wellbeing.</a:t>
            </a:r>
          </a:p>
          <a:p>
            <a:pPr algn="l">
              <a:lnSpc>
                <a:spcPts val="4900"/>
              </a:lnSpc>
              <a:spcBef>
                <a:spcPct val="0"/>
              </a:spcBef>
            </a:pP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4175151" y="1028700"/>
            <a:ext cx="3084149" cy="2179466"/>
          </a:xfrm>
          <a:custGeom>
            <a:avLst/>
            <a:gdLst/>
            <a:ahLst/>
            <a:cxnLst/>
            <a:rect r="r" b="b" t="t" l="l"/>
            <a:pathLst>
              <a:path h="2179466" w="3084149">
                <a:moveTo>
                  <a:pt x="0" y="0"/>
                </a:moveTo>
                <a:lnTo>
                  <a:pt x="3084149" y="0"/>
                </a:lnTo>
                <a:lnTo>
                  <a:pt x="3084149" y="2179466"/>
                </a:lnTo>
                <a:lnTo>
                  <a:pt x="0" y="2179466"/>
                </a:lnTo>
                <a:lnTo>
                  <a:pt x="0" y="0"/>
                </a:lnTo>
                <a:close/>
              </a:path>
            </a:pathLst>
          </a:custGeom>
          <a:blipFill>
            <a:blip r:embed="rId3"/>
            <a:stretch>
              <a:fillRect l="0" t="0" r="0" b="0"/>
            </a:stretch>
          </a:blipFill>
        </p:spPr>
      </p:sp>
      <p:sp>
        <p:nvSpPr>
          <p:cNvPr name="Freeform 3" id="3"/>
          <p:cNvSpPr/>
          <p:nvPr/>
        </p:nvSpPr>
        <p:spPr>
          <a:xfrm flipH="false" flipV="false" rot="0">
            <a:off x="1928789" y="3929496"/>
            <a:ext cx="13322011" cy="5328804"/>
          </a:xfrm>
          <a:custGeom>
            <a:avLst/>
            <a:gdLst/>
            <a:ahLst/>
            <a:cxnLst/>
            <a:rect r="r" b="b" t="t" l="l"/>
            <a:pathLst>
              <a:path h="5328804" w="13322011">
                <a:moveTo>
                  <a:pt x="0" y="0"/>
                </a:moveTo>
                <a:lnTo>
                  <a:pt x="13322011" y="0"/>
                </a:lnTo>
                <a:lnTo>
                  <a:pt x="13322011" y="5328804"/>
                </a:lnTo>
                <a:lnTo>
                  <a:pt x="0" y="5328804"/>
                </a:lnTo>
                <a:lnTo>
                  <a:pt x="0" y="0"/>
                </a:lnTo>
                <a:close/>
              </a:path>
            </a:pathLst>
          </a:custGeom>
          <a:blipFill>
            <a:blip r:embed="rId4"/>
            <a:stretch>
              <a:fillRect l="0" t="0" r="0" b="0"/>
            </a:stretch>
          </a:blipFill>
        </p:spPr>
      </p:sp>
      <p:sp>
        <p:nvSpPr>
          <p:cNvPr name="TextBox 4" id="4"/>
          <p:cNvSpPr txBox="true"/>
          <p:nvPr/>
        </p:nvSpPr>
        <p:spPr>
          <a:xfrm rot="0">
            <a:off x="1224273" y="1159638"/>
            <a:ext cx="12522273" cy="1972107"/>
          </a:xfrm>
          <a:prstGeom prst="rect">
            <a:avLst/>
          </a:prstGeom>
        </p:spPr>
        <p:txBody>
          <a:bodyPr anchor="t" rtlCol="false" tIns="0" lIns="0" bIns="0" rIns="0">
            <a:spAutoFit/>
          </a:bodyPr>
          <a:lstStyle/>
          <a:p>
            <a:pPr algn="ctr">
              <a:lnSpc>
                <a:spcPts val="7960"/>
              </a:lnSpc>
            </a:pPr>
            <a:r>
              <a:rPr lang="en-US" sz="5685">
                <a:solidFill>
                  <a:srgbClr val="181D33"/>
                </a:solidFill>
                <a:latin typeface="Newzald Light"/>
                <a:ea typeface="Newzald Light"/>
                <a:cs typeface="Newzald Light"/>
                <a:sym typeface="Newzald Light"/>
              </a:rPr>
              <a:t>In what spaces may aurally divergent people feel more or less confident?</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4585853" y="559326"/>
            <a:ext cx="3084149" cy="2179466"/>
          </a:xfrm>
          <a:custGeom>
            <a:avLst/>
            <a:gdLst/>
            <a:ahLst/>
            <a:cxnLst/>
            <a:rect r="r" b="b" t="t" l="l"/>
            <a:pathLst>
              <a:path h="2179466" w="3084149">
                <a:moveTo>
                  <a:pt x="0" y="0"/>
                </a:moveTo>
                <a:lnTo>
                  <a:pt x="3084150" y="0"/>
                </a:lnTo>
                <a:lnTo>
                  <a:pt x="3084150" y="2179465"/>
                </a:lnTo>
                <a:lnTo>
                  <a:pt x="0" y="2179465"/>
                </a:lnTo>
                <a:lnTo>
                  <a:pt x="0" y="0"/>
                </a:lnTo>
                <a:close/>
              </a:path>
            </a:pathLst>
          </a:custGeom>
          <a:blipFill>
            <a:blip r:embed="rId3"/>
            <a:stretch>
              <a:fillRect l="0" t="0" r="0" b="0"/>
            </a:stretch>
          </a:blipFill>
        </p:spPr>
      </p:sp>
      <p:sp>
        <p:nvSpPr>
          <p:cNvPr name="Freeform 3" id="3"/>
          <p:cNvSpPr/>
          <p:nvPr/>
        </p:nvSpPr>
        <p:spPr>
          <a:xfrm flipH="false" flipV="false" rot="0">
            <a:off x="1028700" y="2738791"/>
            <a:ext cx="1960239" cy="858938"/>
          </a:xfrm>
          <a:custGeom>
            <a:avLst/>
            <a:gdLst/>
            <a:ahLst/>
            <a:cxnLst/>
            <a:rect r="r" b="b" t="t" l="l"/>
            <a:pathLst>
              <a:path h="858938" w="1960239">
                <a:moveTo>
                  <a:pt x="0" y="0"/>
                </a:moveTo>
                <a:lnTo>
                  <a:pt x="1960239" y="0"/>
                </a:lnTo>
                <a:lnTo>
                  <a:pt x="1960239" y="858938"/>
                </a:lnTo>
                <a:lnTo>
                  <a:pt x="0" y="858938"/>
                </a:lnTo>
                <a:lnTo>
                  <a:pt x="0" y="0"/>
                </a:lnTo>
                <a:close/>
              </a:path>
            </a:pathLst>
          </a:custGeom>
          <a:blipFill>
            <a:blip r:embed="rId4"/>
            <a:stretch>
              <a:fillRect l="0" t="-1258021" r="-688672" b="-737260"/>
            </a:stretch>
          </a:blipFill>
        </p:spPr>
      </p:sp>
      <p:sp>
        <p:nvSpPr>
          <p:cNvPr name="Freeform 4" id="4"/>
          <p:cNvSpPr/>
          <p:nvPr/>
        </p:nvSpPr>
        <p:spPr>
          <a:xfrm flipH="false" flipV="false" rot="0">
            <a:off x="257314" y="4109915"/>
            <a:ext cx="5171239" cy="5008280"/>
          </a:xfrm>
          <a:custGeom>
            <a:avLst/>
            <a:gdLst/>
            <a:ahLst/>
            <a:cxnLst/>
            <a:rect r="r" b="b" t="t" l="l"/>
            <a:pathLst>
              <a:path h="5008280" w="5171239">
                <a:moveTo>
                  <a:pt x="0" y="0"/>
                </a:moveTo>
                <a:lnTo>
                  <a:pt x="5171239" y="0"/>
                </a:lnTo>
                <a:lnTo>
                  <a:pt x="5171239" y="5008280"/>
                </a:lnTo>
                <a:lnTo>
                  <a:pt x="0" y="5008280"/>
                </a:lnTo>
                <a:lnTo>
                  <a:pt x="0" y="0"/>
                </a:lnTo>
                <a:close/>
              </a:path>
            </a:pathLst>
          </a:custGeom>
          <a:blipFill>
            <a:blip r:embed="rId5"/>
            <a:stretch>
              <a:fillRect l="0" t="0" r="0" b="0"/>
            </a:stretch>
          </a:blipFill>
        </p:spPr>
      </p:sp>
      <p:sp>
        <p:nvSpPr>
          <p:cNvPr name="Freeform 5" id="5"/>
          <p:cNvSpPr/>
          <p:nvPr/>
        </p:nvSpPr>
        <p:spPr>
          <a:xfrm flipH="false" flipV="false" rot="0">
            <a:off x="5861541" y="3945547"/>
            <a:ext cx="5277332" cy="5288489"/>
          </a:xfrm>
          <a:custGeom>
            <a:avLst/>
            <a:gdLst/>
            <a:ahLst/>
            <a:cxnLst/>
            <a:rect r="r" b="b" t="t" l="l"/>
            <a:pathLst>
              <a:path h="5288489" w="5277332">
                <a:moveTo>
                  <a:pt x="0" y="0"/>
                </a:moveTo>
                <a:lnTo>
                  <a:pt x="5277332" y="0"/>
                </a:lnTo>
                <a:lnTo>
                  <a:pt x="5277332" y="5288489"/>
                </a:lnTo>
                <a:lnTo>
                  <a:pt x="0" y="5288489"/>
                </a:lnTo>
                <a:lnTo>
                  <a:pt x="0" y="0"/>
                </a:lnTo>
                <a:close/>
              </a:path>
            </a:pathLst>
          </a:custGeom>
          <a:blipFill>
            <a:blip r:embed="rId6"/>
            <a:stretch>
              <a:fillRect l="0" t="0" r="0" b="0"/>
            </a:stretch>
          </a:blipFill>
        </p:spPr>
      </p:sp>
      <p:sp>
        <p:nvSpPr>
          <p:cNvPr name="Freeform 6" id="6"/>
          <p:cNvSpPr/>
          <p:nvPr/>
        </p:nvSpPr>
        <p:spPr>
          <a:xfrm flipH="false" flipV="false" rot="0">
            <a:off x="11676494" y="3945547"/>
            <a:ext cx="5582806" cy="5701842"/>
          </a:xfrm>
          <a:custGeom>
            <a:avLst/>
            <a:gdLst/>
            <a:ahLst/>
            <a:cxnLst/>
            <a:rect r="r" b="b" t="t" l="l"/>
            <a:pathLst>
              <a:path h="5701842" w="5582806">
                <a:moveTo>
                  <a:pt x="0" y="0"/>
                </a:moveTo>
                <a:lnTo>
                  <a:pt x="5582806" y="0"/>
                </a:lnTo>
                <a:lnTo>
                  <a:pt x="5582806" y="5701842"/>
                </a:lnTo>
                <a:lnTo>
                  <a:pt x="0" y="5701842"/>
                </a:lnTo>
                <a:lnTo>
                  <a:pt x="0" y="0"/>
                </a:lnTo>
                <a:close/>
              </a:path>
            </a:pathLst>
          </a:custGeom>
          <a:blipFill>
            <a:blip r:embed="rId7"/>
            <a:stretch>
              <a:fillRect l="0" t="0" r="0" b="0"/>
            </a:stretch>
          </a:blipFill>
        </p:spPr>
      </p:sp>
      <p:sp>
        <p:nvSpPr>
          <p:cNvPr name="TextBox 7" id="7"/>
          <p:cNvSpPr txBox="true"/>
          <p:nvPr/>
        </p:nvSpPr>
        <p:spPr>
          <a:xfrm rot="0">
            <a:off x="735341" y="563208"/>
            <a:ext cx="13302849" cy="2066927"/>
          </a:xfrm>
          <a:prstGeom prst="rect">
            <a:avLst/>
          </a:prstGeom>
        </p:spPr>
        <p:txBody>
          <a:bodyPr anchor="t" rtlCol="false" tIns="0" lIns="0" bIns="0" rIns="0">
            <a:spAutoFit/>
          </a:bodyPr>
          <a:lstStyle/>
          <a:p>
            <a:pPr algn="ctr">
              <a:lnSpc>
                <a:spcPts val="8399"/>
              </a:lnSpc>
            </a:pPr>
            <a:r>
              <a:rPr lang="en-US" sz="5999">
                <a:solidFill>
                  <a:srgbClr val="181D33"/>
                </a:solidFill>
                <a:latin typeface="Newzald Light"/>
                <a:ea typeface="Newzald Light"/>
                <a:cs typeface="Newzald Light"/>
                <a:sym typeface="Newzald Light"/>
              </a:rPr>
              <a:t>Spaces where aurally divergent people may feel less confident</a:t>
            </a:r>
          </a:p>
        </p:txBody>
      </p:sp>
      <p:sp>
        <p:nvSpPr>
          <p:cNvPr name="TextBox 8" id="8"/>
          <p:cNvSpPr txBox="true"/>
          <p:nvPr/>
        </p:nvSpPr>
        <p:spPr>
          <a:xfrm rot="0">
            <a:off x="2988939" y="2960298"/>
            <a:ext cx="2071211" cy="358775"/>
          </a:xfrm>
          <a:prstGeom prst="rect">
            <a:avLst/>
          </a:prstGeom>
        </p:spPr>
        <p:txBody>
          <a:bodyPr anchor="t" rtlCol="false" tIns="0" lIns="0" bIns="0" rIns="0">
            <a:spAutoFit/>
          </a:bodyPr>
          <a:lstStyle/>
          <a:p>
            <a:pPr algn="ctr">
              <a:lnSpc>
                <a:spcPts val="2800"/>
              </a:lnSpc>
              <a:spcBef>
                <a:spcPct val="0"/>
              </a:spcBef>
            </a:pPr>
            <a:r>
              <a:rPr lang="en-US" sz="2000">
                <a:solidFill>
                  <a:srgbClr val="181D33"/>
                </a:solidFill>
                <a:latin typeface="Work Sans"/>
                <a:ea typeface="Work Sans"/>
                <a:cs typeface="Work Sans"/>
                <a:sym typeface="Work Sans"/>
              </a:rPr>
              <a:t>Totally confident</a:t>
            </a:r>
          </a:p>
        </p:txBody>
      </p:sp>
      <p:sp>
        <p:nvSpPr>
          <p:cNvPr name="Freeform 9" id="9"/>
          <p:cNvSpPr/>
          <p:nvPr/>
        </p:nvSpPr>
        <p:spPr>
          <a:xfrm flipH="false" flipV="false" rot="0">
            <a:off x="5531474" y="2738791"/>
            <a:ext cx="660134" cy="785820"/>
          </a:xfrm>
          <a:custGeom>
            <a:avLst/>
            <a:gdLst/>
            <a:ahLst/>
            <a:cxnLst/>
            <a:rect r="r" b="b" t="t" l="l"/>
            <a:pathLst>
              <a:path h="785820" w="660134">
                <a:moveTo>
                  <a:pt x="0" y="0"/>
                </a:moveTo>
                <a:lnTo>
                  <a:pt x="660134" y="0"/>
                </a:lnTo>
                <a:lnTo>
                  <a:pt x="660134" y="785820"/>
                </a:lnTo>
                <a:lnTo>
                  <a:pt x="0" y="785820"/>
                </a:lnTo>
                <a:lnTo>
                  <a:pt x="0" y="0"/>
                </a:lnTo>
                <a:close/>
              </a:path>
            </a:pathLst>
          </a:custGeom>
          <a:blipFill>
            <a:blip r:embed="rId4"/>
            <a:stretch>
              <a:fillRect l="-588607" t="-1375076" r="-1653322" b="-815165"/>
            </a:stretch>
          </a:blipFill>
        </p:spPr>
      </p:sp>
      <p:sp>
        <p:nvSpPr>
          <p:cNvPr name="Freeform 10" id="10"/>
          <p:cNvSpPr/>
          <p:nvPr/>
        </p:nvSpPr>
        <p:spPr>
          <a:xfrm flipH="false" flipV="false" rot="0">
            <a:off x="11004714" y="2679149"/>
            <a:ext cx="660134" cy="818540"/>
          </a:xfrm>
          <a:custGeom>
            <a:avLst/>
            <a:gdLst/>
            <a:ahLst/>
            <a:cxnLst/>
            <a:rect r="r" b="b" t="t" l="l"/>
            <a:pathLst>
              <a:path h="818540" w="660134">
                <a:moveTo>
                  <a:pt x="0" y="0"/>
                </a:moveTo>
                <a:lnTo>
                  <a:pt x="660134" y="0"/>
                </a:lnTo>
                <a:lnTo>
                  <a:pt x="660134" y="818540"/>
                </a:lnTo>
                <a:lnTo>
                  <a:pt x="0" y="818540"/>
                </a:lnTo>
                <a:lnTo>
                  <a:pt x="0" y="0"/>
                </a:lnTo>
                <a:close/>
              </a:path>
            </a:pathLst>
          </a:custGeom>
          <a:blipFill>
            <a:blip r:embed="rId4"/>
            <a:stretch>
              <a:fillRect l="-1291087" t="-1320110" r="-950842" b="-778583"/>
            </a:stretch>
          </a:blipFill>
        </p:spPr>
      </p:sp>
      <p:sp>
        <p:nvSpPr>
          <p:cNvPr name="TextBox 11" id="11"/>
          <p:cNvSpPr txBox="true"/>
          <p:nvPr/>
        </p:nvSpPr>
        <p:spPr>
          <a:xfrm rot="0">
            <a:off x="6236324" y="2960298"/>
            <a:ext cx="1938933" cy="358775"/>
          </a:xfrm>
          <a:prstGeom prst="rect">
            <a:avLst/>
          </a:prstGeom>
        </p:spPr>
        <p:txBody>
          <a:bodyPr anchor="t" rtlCol="false" tIns="0" lIns="0" bIns="0" rIns="0">
            <a:spAutoFit/>
          </a:bodyPr>
          <a:lstStyle/>
          <a:p>
            <a:pPr algn="ctr">
              <a:lnSpc>
                <a:spcPts val="2800"/>
              </a:lnSpc>
              <a:spcBef>
                <a:spcPct val="0"/>
              </a:spcBef>
            </a:pPr>
            <a:r>
              <a:rPr lang="en-US" sz="2000">
                <a:solidFill>
                  <a:srgbClr val="181D33"/>
                </a:solidFill>
                <a:latin typeface="Work Sans"/>
                <a:ea typeface="Work Sans"/>
                <a:cs typeface="Work Sans"/>
                <a:sym typeface="Work Sans"/>
              </a:rPr>
              <a:t>Quite confident</a:t>
            </a:r>
          </a:p>
        </p:txBody>
      </p:sp>
      <p:sp>
        <p:nvSpPr>
          <p:cNvPr name="Freeform 12" id="12"/>
          <p:cNvSpPr/>
          <p:nvPr/>
        </p:nvSpPr>
        <p:spPr>
          <a:xfrm flipH="false" flipV="false" rot="0">
            <a:off x="8584832" y="2715823"/>
            <a:ext cx="678471" cy="745192"/>
          </a:xfrm>
          <a:custGeom>
            <a:avLst/>
            <a:gdLst/>
            <a:ahLst/>
            <a:cxnLst/>
            <a:rect r="r" b="b" t="t" l="l"/>
            <a:pathLst>
              <a:path h="745192" w="678471">
                <a:moveTo>
                  <a:pt x="0" y="0"/>
                </a:moveTo>
                <a:lnTo>
                  <a:pt x="678471" y="0"/>
                </a:lnTo>
                <a:lnTo>
                  <a:pt x="678471" y="745192"/>
                </a:lnTo>
                <a:lnTo>
                  <a:pt x="0" y="745192"/>
                </a:lnTo>
                <a:lnTo>
                  <a:pt x="0" y="0"/>
                </a:lnTo>
                <a:close/>
              </a:path>
            </a:pathLst>
          </a:custGeom>
          <a:blipFill>
            <a:blip r:embed="rId4"/>
            <a:stretch>
              <a:fillRect l="-939977" t="-1450046" r="-1238657" b="-865061"/>
            </a:stretch>
          </a:blipFill>
        </p:spPr>
      </p:sp>
      <p:sp>
        <p:nvSpPr>
          <p:cNvPr name="TextBox 13" id="13"/>
          <p:cNvSpPr txBox="true"/>
          <p:nvPr/>
        </p:nvSpPr>
        <p:spPr>
          <a:xfrm rot="0">
            <a:off x="9263303" y="2960298"/>
            <a:ext cx="1399699" cy="358775"/>
          </a:xfrm>
          <a:prstGeom prst="rect">
            <a:avLst/>
          </a:prstGeom>
        </p:spPr>
        <p:txBody>
          <a:bodyPr anchor="t" rtlCol="false" tIns="0" lIns="0" bIns="0" rIns="0">
            <a:spAutoFit/>
          </a:bodyPr>
          <a:lstStyle/>
          <a:p>
            <a:pPr algn="ctr">
              <a:lnSpc>
                <a:spcPts val="2800"/>
              </a:lnSpc>
              <a:spcBef>
                <a:spcPct val="0"/>
              </a:spcBef>
            </a:pPr>
            <a:r>
              <a:rPr lang="en-US" sz="2000">
                <a:solidFill>
                  <a:srgbClr val="181D33"/>
                </a:solidFill>
                <a:latin typeface="Work Sans"/>
                <a:ea typeface="Work Sans"/>
                <a:cs typeface="Work Sans"/>
                <a:sym typeface="Work Sans"/>
              </a:rPr>
              <a:t>Don’t know</a:t>
            </a:r>
          </a:p>
        </p:txBody>
      </p:sp>
      <p:sp>
        <p:nvSpPr>
          <p:cNvPr name="Freeform 14" id="14"/>
          <p:cNvSpPr/>
          <p:nvPr/>
        </p:nvSpPr>
        <p:spPr>
          <a:xfrm flipH="false" flipV="false" rot="0">
            <a:off x="14467897" y="2679149"/>
            <a:ext cx="623460" cy="886184"/>
          </a:xfrm>
          <a:custGeom>
            <a:avLst/>
            <a:gdLst/>
            <a:ahLst/>
            <a:cxnLst/>
            <a:rect r="r" b="b" t="t" l="l"/>
            <a:pathLst>
              <a:path h="886184" w="623460">
                <a:moveTo>
                  <a:pt x="0" y="0"/>
                </a:moveTo>
                <a:lnTo>
                  <a:pt x="623460" y="0"/>
                </a:lnTo>
                <a:lnTo>
                  <a:pt x="623460" y="886184"/>
                </a:lnTo>
                <a:lnTo>
                  <a:pt x="0" y="886184"/>
                </a:lnTo>
                <a:lnTo>
                  <a:pt x="0" y="0"/>
                </a:lnTo>
                <a:close/>
              </a:path>
            </a:pathLst>
          </a:custGeom>
          <a:blipFill>
            <a:blip r:embed="rId4"/>
            <a:stretch>
              <a:fillRect l="-1810236" t="-1219342" r="-569453" b="-711518"/>
            </a:stretch>
          </a:blipFill>
        </p:spPr>
      </p:sp>
      <p:sp>
        <p:nvSpPr>
          <p:cNvPr name="TextBox 15" id="15"/>
          <p:cNvSpPr txBox="true"/>
          <p:nvPr/>
        </p:nvSpPr>
        <p:spPr>
          <a:xfrm rot="0">
            <a:off x="11664848" y="2923739"/>
            <a:ext cx="2299811" cy="358775"/>
          </a:xfrm>
          <a:prstGeom prst="rect">
            <a:avLst/>
          </a:prstGeom>
        </p:spPr>
        <p:txBody>
          <a:bodyPr anchor="t" rtlCol="false" tIns="0" lIns="0" bIns="0" rIns="0">
            <a:spAutoFit/>
          </a:bodyPr>
          <a:lstStyle/>
          <a:p>
            <a:pPr algn="ctr">
              <a:lnSpc>
                <a:spcPts val="2800"/>
              </a:lnSpc>
              <a:spcBef>
                <a:spcPct val="0"/>
              </a:spcBef>
            </a:pPr>
            <a:r>
              <a:rPr lang="en-US" sz="2000">
                <a:solidFill>
                  <a:srgbClr val="181D33"/>
                </a:solidFill>
                <a:latin typeface="Work Sans"/>
                <a:ea typeface="Work Sans"/>
                <a:cs typeface="Work Sans"/>
                <a:sym typeface="Work Sans"/>
              </a:rPr>
              <a:t>Not very confident</a:t>
            </a:r>
          </a:p>
        </p:txBody>
      </p:sp>
      <p:sp>
        <p:nvSpPr>
          <p:cNvPr name="TextBox 16" id="16"/>
          <p:cNvSpPr txBox="true"/>
          <p:nvPr/>
        </p:nvSpPr>
        <p:spPr>
          <a:xfrm rot="0">
            <a:off x="15091357" y="2923739"/>
            <a:ext cx="2430066" cy="358775"/>
          </a:xfrm>
          <a:prstGeom prst="rect">
            <a:avLst/>
          </a:prstGeom>
        </p:spPr>
        <p:txBody>
          <a:bodyPr anchor="t" rtlCol="false" tIns="0" lIns="0" bIns="0" rIns="0">
            <a:spAutoFit/>
          </a:bodyPr>
          <a:lstStyle/>
          <a:p>
            <a:pPr algn="ctr">
              <a:lnSpc>
                <a:spcPts val="2800"/>
              </a:lnSpc>
              <a:spcBef>
                <a:spcPct val="0"/>
              </a:spcBef>
            </a:pPr>
            <a:r>
              <a:rPr lang="en-US" sz="2000">
                <a:solidFill>
                  <a:srgbClr val="181D33"/>
                </a:solidFill>
                <a:latin typeface="Work Sans"/>
                <a:ea typeface="Work Sans"/>
                <a:cs typeface="Work Sans"/>
                <a:sym typeface="Work Sans"/>
              </a:rPr>
              <a:t>Not confident at all</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4585853" y="559326"/>
            <a:ext cx="3084149" cy="2179466"/>
          </a:xfrm>
          <a:custGeom>
            <a:avLst/>
            <a:gdLst/>
            <a:ahLst/>
            <a:cxnLst/>
            <a:rect r="r" b="b" t="t" l="l"/>
            <a:pathLst>
              <a:path h="2179466" w="3084149">
                <a:moveTo>
                  <a:pt x="0" y="0"/>
                </a:moveTo>
                <a:lnTo>
                  <a:pt x="3084150" y="0"/>
                </a:lnTo>
                <a:lnTo>
                  <a:pt x="3084150" y="2179465"/>
                </a:lnTo>
                <a:lnTo>
                  <a:pt x="0" y="2179465"/>
                </a:lnTo>
                <a:lnTo>
                  <a:pt x="0" y="0"/>
                </a:lnTo>
                <a:close/>
              </a:path>
            </a:pathLst>
          </a:custGeom>
          <a:blipFill>
            <a:blip r:embed="rId3"/>
            <a:stretch>
              <a:fillRect l="0" t="0" r="0" b="0"/>
            </a:stretch>
          </a:blipFill>
        </p:spPr>
      </p:sp>
      <p:sp>
        <p:nvSpPr>
          <p:cNvPr name="Freeform 3" id="3"/>
          <p:cNvSpPr/>
          <p:nvPr/>
        </p:nvSpPr>
        <p:spPr>
          <a:xfrm flipH="false" flipV="false" rot="0">
            <a:off x="559326" y="3956661"/>
            <a:ext cx="5696127" cy="5659299"/>
          </a:xfrm>
          <a:custGeom>
            <a:avLst/>
            <a:gdLst/>
            <a:ahLst/>
            <a:cxnLst/>
            <a:rect r="r" b="b" t="t" l="l"/>
            <a:pathLst>
              <a:path h="5659299" w="5696127">
                <a:moveTo>
                  <a:pt x="0" y="0"/>
                </a:moveTo>
                <a:lnTo>
                  <a:pt x="5696127" y="0"/>
                </a:lnTo>
                <a:lnTo>
                  <a:pt x="5696127" y="5659299"/>
                </a:lnTo>
                <a:lnTo>
                  <a:pt x="0" y="5659299"/>
                </a:lnTo>
                <a:lnTo>
                  <a:pt x="0" y="0"/>
                </a:lnTo>
                <a:close/>
              </a:path>
            </a:pathLst>
          </a:custGeom>
          <a:blipFill>
            <a:blip r:embed="rId4"/>
            <a:stretch>
              <a:fillRect l="0" t="0" r="0" b="0"/>
            </a:stretch>
          </a:blipFill>
        </p:spPr>
      </p:sp>
      <p:sp>
        <p:nvSpPr>
          <p:cNvPr name="Freeform 4" id="4"/>
          <p:cNvSpPr/>
          <p:nvPr/>
        </p:nvSpPr>
        <p:spPr>
          <a:xfrm flipH="false" flipV="false" rot="0">
            <a:off x="6121230" y="3781541"/>
            <a:ext cx="5732956" cy="5659299"/>
          </a:xfrm>
          <a:custGeom>
            <a:avLst/>
            <a:gdLst/>
            <a:ahLst/>
            <a:cxnLst/>
            <a:rect r="r" b="b" t="t" l="l"/>
            <a:pathLst>
              <a:path h="5659299" w="5732956">
                <a:moveTo>
                  <a:pt x="0" y="0"/>
                </a:moveTo>
                <a:lnTo>
                  <a:pt x="5732956" y="0"/>
                </a:lnTo>
                <a:lnTo>
                  <a:pt x="5732956" y="5659299"/>
                </a:lnTo>
                <a:lnTo>
                  <a:pt x="0" y="5659299"/>
                </a:lnTo>
                <a:lnTo>
                  <a:pt x="0" y="0"/>
                </a:lnTo>
                <a:close/>
              </a:path>
            </a:pathLst>
          </a:custGeom>
          <a:blipFill>
            <a:blip r:embed="rId5"/>
            <a:stretch>
              <a:fillRect l="0" t="0" r="0" b="0"/>
            </a:stretch>
          </a:blipFill>
        </p:spPr>
      </p:sp>
      <p:sp>
        <p:nvSpPr>
          <p:cNvPr name="Freeform 5" id="5"/>
          <p:cNvSpPr/>
          <p:nvPr/>
        </p:nvSpPr>
        <p:spPr>
          <a:xfrm flipH="false" flipV="false" rot="0">
            <a:off x="12167102" y="3956661"/>
            <a:ext cx="5682799" cy="5706527"/>
          </a:xfrm>
          <a:custGeom>
            <a:avLst/>
            <a:gdLst/>
            <a:ahLst/>
            <a:cxnLst/>
            <a:rect r="r" b="b" t="t" l="l"/>
            <a:pathLst>
              <a:path h="5706527" w="5682799">
                <a:moveTo>
                  <a:pt x="0" y="0"/>
                </a:moveTo>
                <a:lnTo>
                  <a:pt x="5682799" y="0"/>
                </a:lnTo>
                <a:lnTo>
                  <a:pt x="5682799" y="5706527"/>
                </a:lnTo>
                <a:lnTo>
                  <a:pt x="0" y="5706527"/>
                </a:lnTo>
                <a:lnTo>
                  <a:pt x="0" y="0"/>
                </a:lnTo>
                <a:close/>
              </a:path>
            </a:pathLst>
          </a:custGeom>
          <a:blipFill>
            <a:blip r:embed="rId6"/>
            <a:stretch>
              <a:fillRect l="0" t="0" r="0" b="0"/>
            </a:stretch>
          </a:blipFill>
        </p:spPr>
      </p:sp>
      <p:sp>
        <p:nvSpPr>
          <p:cNvPr name="TextBox 6" id="6"/>
          <p:cNvSpPr txBox="true"/>
          <p:nvPr/>
        </p:nvSpPr>
        <p:spPr>
          <a:xfrm rot="0">
            <a:off x="735341" y="563208"/>
            <a:ext cx="13302849" cy="2066927"/>
          </a:xfrm>
          <a:prstGeom prst="rect">
            <a:avLst/>
          </a:prstGeom>
        </p:spPr>
        <p:txBody>
          <a:bodyPr anchor="t" rtlCol="false" tIns="0" lIns="0" bIns="0" rIns="0">
            <a:spAutoFit/>
          </a:bodyPr>
          <a:lstStyle/>
          <a:p>
            <a:pPr algn="ctr">
              <a:lnSpc>
                <a:spcPts val="8399"/>
              </a:lnSpc>
            </a:pPr>
            <a:r>
              <a:rPr lang="en-US" sz="5999">
                <a:solidFill>
                  <a:srgbClr val="181D33"/>
                </a:solidFill>
                <a:latin typeface="Newzald Light"/>
                <a:ea typeface="Newzald Light"/>
                <a:cs typeface="Newzald Light"/>
                <a:sym typeface="Newzald Light"/>
              </a:rPr>
              <a:t>Spaces where aurally divergent people may feel more confident</a:t>
            </a:r>
          </a:p>
        </p:txBody>
      </p:sp>
      <p:sp>
        <p:nvSpPr>
          <p:cNvPr name="Freeform 7" id="7"/>
          <p:cNvSpPr/>
          <p:nvPr/>
        </p:nvSpPr>
        <p:spPr>
          <a:xfrm flipH="false" flipV="false" rot="0">
            <a:off x="1028700" y="2738791"/>
            <a:ext cx="1960239" cy="858938"/>
          </a:xfrm>
          <a:custGeom>
            <a:avLst/>
            <a:gdLst/>
            <a:ahLst/>
            <a:cxnLst/>
            <a:rect r="r" b="b" t="t" l="l"/>
            <a:pathLst>
              <a:path h="858938" w="1960239">
                <a:moveTo>
                  <a:pt x="0" y="0"/>
                </a:moveTo>
                <a:lnTo>
                  <a:pt x="1960239" y="0"/>
                </a:lnTo>
                <a:lnTo>
                  <a:pt x="1960239" y="858938"/>
                </a:lnTo>
                <a:lnTo>
                  <a:pt x="0" y="858938"/>
                </a:lnTo>
                <a:lnTo>
                  <a:pt x="0" y="0"/>
                </a:lnTo>
                <a:close/>
              </a:path>
            </a:pathLst>
          </a:custGeom>
          <a:blipFill>
            <a:blip r:embed="rId7"/>
            <a:stretch>
              <a:fillRect l="0" t="-1258021" r="-688672" b="-737260"/>
            </a:stretch>
          </a:blipFill>
        </p:spPr>
      </p:sp>
      <p:sp>
        <p:nvSpPr>
          <p:cNvPr name="TextBox 8" id="8"/>
          <p:cNvSpPr txBox="true"/>
          <p:nvPr/>
        </p:nvSpPr>
        <p:spPr>
          <a:xfrm rot="0">
            <a:off x="2988939" y="2960298"/>
            <a:ext cx="2071211" cy="358775"/>
          </a:xfrm>
          <a:prstGeom prst="rect">
            <a:avLst/>
          </a:prstGeom>
        </p:spPr>
        <p:txBody>
          <a:bodyPr anchor="t" rtlCol="false" tIns="0" lIns="0" bIns="0" rIns="0">
            <a:spAutoFit/>
          </a:bodyPr>
          <a:lstStyle/>
          <a:p>
            <a:pPr algn="ctr">
              <a:lnSpc>
                <a:spcPts val="2800"/>
              </a:lnSpc>
              <a:spcBef>
                <a:spcPct val="0"/>
              </a:spcBef>
            </a:pPr>
            <a:r>
              <a:rPr lang="en-US" sz="2000">
                <a:solidFill>
                  <a:srgbClr val="181D33"/>
                </a:solidFill>
                <a:latin typeface="Work Sans"/>
                <a:ea typeface="Work Sans"/>
                <a:cs typeface="Work Sans"/>
                <a:sym typeface="Work Sans"/>
              </a:rPr>
              <a:t>Totally confident</a:t>
            </a:r>
          </a:p>
        </p:txBody>
      </p:sp>
      <p:sp>
        <p:nvSpPr>
          <p:cNvPr name="Freeform 9" id="9"/>
          <p:cNvSpPr/>
          <p:nvPr/>
        </p:nvSpPr>
        <p:spPr>
          <a:xfrm flipH="false" flipV="false" rot="0">
            <a:off x="5531474" y="2738791"/>
            <a:ext cx="660134" cy="785820"/>
          </a:xfrm>
          <a:custGeom>
            <a:avLst/>
            <a:gdLst/>
            <a:ahLst/>
            <a:cxnLst/>
            <a:rect r="r" b="b" t="t" l="l"/>
            <a:pathLst>
              <a:path h="785820" w="660134">
                <a:moveTo>
                  <a:pt x="0" y="0"/>
                </a:moveTo>
                <a:lnTo>
                  <a:pt x="660134" y="0"/>
                </a:lnTo>
                <a:lnTo>
                  <a:pt x="660134" y="785820"/>
                </a:lnTo>
                <a:lnTo>
                  <a:pt x="0" y="785820"/>
                </a:lnTo>
                <a:lnTo>
                  <a:pt x="0" y="0"/>
                </a:lnTo>
                <a:close/>
              </a:path>
            </a:pathLst>
          </a:custGeom>
          <a:blipFill>
            <a:blip r:embed="rId7"/>
            <a:stretch>
              <a:fillRect l="-588607" t="-1375076" r="-1653322" b="-815165"/>
            </a:stretch>
          </a:blipFill>
        </p:spPr>
      </p:sp>
      <p:sp>
        <p:nvSpPr>
          <p:cNvPr name="Freeform 10" id="10"/>
          <p:cNvSpPr/>
          <p:nvPr/>
        </p:nvSpPr>
        <p:spPr>
          <a:xfrm flipH="false" flipV="false" rot="0">
            <a:off x="11004714" y="2679149"/>
            <a:ext cx="660134" cy="818540"/>
          </a:xfrm>
          <a:custGeom>
            <a:avLst/>
            <a:gdLst/>
            <a:ahLst/>
            <a:cxnLst/>
            <a:rect r="r" b="b" t="t" l="l"/>
            <a:pathLst>
              <a:path h="818540" w="660134">
                <a:moveTo>
                  <a:pt x="0" y="0"/>
                </a:moveTo>
                <a:lnTo>
                  <a:pt x="660134" y="0"/>
                </a:lnTo>
                <a:lnTo>
                  <a:pt x="660134" y="818540"/>
                </a:lnTo>
                <a:lnTo>
                  <a:pt x="0" y="818540"/>
                </a:lnTo>
                <a:lnTo>
                  <a:pt x="0" y="0"/>
                </a:lnTo>
                <a:close/>
              </a:path>
            </a:pathLst>
          </a:custGeom>
          <a:blipFill>
            <a:blip r:embed="rId7"/>
            <a:stretch>
              <a:fillRect l="-1291087" t="-1320110" r="-950842" b="-778583"/>
            </a:stretch>
          </a:blipFill>
        </p:spPr>
      </p:sp>
      <p:sp>
        <p:nvSpPr>
          <p:cNvPr name="TextBox 11" id="11"/>
          <p:cNvSpPr txBox="true"/>
          <p:nvPr/>
        </p:nvSpPr>
        <p:spPr>
          <a:xfrm rot="0">
            <a:off x="6236324" y="2960298"/>
            <a:ext cx="1938933" cy="358775"/>
          </a:xfrm>
          <a:prstGeom prst="rect">
            <a:avLst/>
          </a:prstGeom>
        </p:spPr>
        <p:txBody>
          <a:bodyPr anchor="t" rtlCol="false" tIns="0" lIns="0" bIns="0" rIns="0">
            <a:spAutoFit/>
          </a:bodyPr>
          <a:lstStyle/>
          <a:p>
            <a:pPr algn="ctr">
              <a:lnSpc>
                <a:spcPts val="2800"/>
              </a:lnSpc>
              <a:spcBef>
                <a:spcPct val="0"/>
              </a:spcBef>
            </a:pPr>
            <a:r>
              <a:rPr lang="en-US" sz="2000">
                <a:solidFill>
                  <a:srgbClr val="181D33"/>
                </a:solidFill>
                <a:latin typeface="Work Sans"/>
                <a:ea typeface="Work Sans"/>
                <a:cs typeface="Work Sans"/>
                <a:sym typeface="Work Sans"/>
              </a:rPr>
              <a:t>Quite confident</a:t>
            </a:r>
          </a:p>
        </p:txBody>
      </p:sp>
      <p:sp>
        <p:nvSpPr>
          <p:cNvPr name="Freeform 12" id="12"/>
          <p:cNvSpPr/>
          <p:nvPr/>
        </p:nvSpPr>
        <p:spPr>
          <a:xfrm flipH="false" flipV="false" rot="0">
            <a:off x="8584832" y="2715823"/>
            <a:ext cx="678471" cy="745192"/>
          </a:xfrm>
          <a:custGeom>
            <a:avLst/>
            <a:gdLst/>
            <a:ahLst/>
            <a:cxnLst/>
            <a:rect r="r" b="b" t="t" l="l"/>
            <a:pathLst>
              <a:path h="745192" w="678471">
                <a:moveTo>
                  <a:pt x="0" y="0"/>
                </a:moveTo>
                <a:lnTo>
                  <a:pt x="678471" y="0"/>
                </a:lnTo>
                <a:lnTo>
                  <a:pt x="678471" y="745192"/>
                </a:lnTo>
                <a:lnTo>
                  <a:pt x="0" y="745192"/>
                </a:lnTo>
                <a:lnTo>
                  <a:pt x="0" y="0"/>
                </a:lnTo>
                <a:close/>
              </a:path>
            </a:pathLst>
          </a:custGeom>
          <a:blipFill>
            <a:blip r:embed="rId7"/>
            <a:stretch>
              <a:fillRect l="-939977" t="-1450046" r="-1238657" b="-865061"/>
            </a:stretch>
          </a:blipFill>
        </p:spPr>
      </p:sp>
      <p:sp>
        <p:nvSpPr>
          <p:cNvPr name="TextBox 13" id="13"/>
          <p:cNvSpPr txBox="true"/>
          <p:nvPr/>
        </p:nvSpPr>
        <p:spPr>
          <a:xfrm rot="0">
            <a:off x="9263303" y="2960298"/>
            <a:ext cx="1399699" cy="358775"/>
          </a:xfrm>
          <a:prstGeom prst="rect">
            <a:avLst/>
          </a:prstGeom>
        </p:spPr>
        <p:txBody>
          <a:bodyPr anchor="t" rtlCol="false" tIns="0" lIns="0" bIns="0" rIns="0">
            <a:spAutoFit/>
          </a:bodyPr>
          <a:lstStyle/>
          <a:p>
            <a:pPr algn="ctr">
              <a:lnSpc>
                <a:spcPts val="2800"/>
              </a:lnSpc>
              <a:spcBef>
                <a:spcPct val="0"/>
              </a:spcBef>
            </a:pPr>
            <a:r>
              <a:rPr lang="en-US" sz="2000">
                <a:solidFill>
                  <a:srgbClr val="181D33"/>
                </a:solidFill>
                <a:latin typeface="Work Sans"/>
                <a:ea typeface="Work Sans"/>
                <a:cs typeface="Work Sans"/>
                <a:sym typeface="Work Sans"/>
              </a:rPr>
              <a:t>Don’t know</a:t>
            </a:r>
          </a:p>
        </p:txBody>
      </p:sp>
      <p:sp>
        <p:nvSpPr>
          <p:cNvPr name="Freeform 14" id="14"/>
          <p:cNvSpPr/>
          <p:nvPr/>
        </p:nvSpPr>
        <p:spPr>
          <a:xfrm flipH="false" flipV="false" rot="0">
            <a:off x="14467897" y="2679149"/>
            <a:ext cx="623460" cy="886184"/>
          </a:xfrm>
          <a:custGeom>
            <a:avLst/>
            <a:gdLst/>
            <a:ahLst/>
            <a:cxnLst/>
            <a:rect r="r" b="b" t="t" l="l"/>
            <a:pathLst>
              <a:path h="886184" w="623460">
                <a:moveTo>
                  <a:pt x="0" y="0"/>
                </a:moveTo>
                <a:lnTo>
                  <a:pt x="623460" y="0"/>
                </a:lnTo>
                <a:lnTo>
                  <a:pt x="623460" y="886184"/>
                </a:lnTo>
                <a:lnTo>
                  <a:pt x="0" y="886184"/>
                </a:lnTo>
                <a:lnTo>
                  <a:pt x="0" y="0"/>
                </a:lnTo>
                <a:close/>
              </a:path>
            </a:pathLst>
          </a:custGeom>
          <a:blipFill>
            <a:blip r:embed="rId7"/>
            <a:stretch>
              <a:fillRect l="-1810236" t="-1219342" r="-569453" b="-711518"/>
            </a:stretch>
          </a:blipFill>
        </p:spPr>
      </p:sp>
      <p:sp>
        <p:nvSpPr>
          <p:cNvPr name="TextBox 15" id="15"/>
          <p:cNvSpPr txBox="true"/>
          <p:nvPr/>
        </p:nvSpPr>
        <p:spPr>
          <a:xfrm rot="0">
            <a:off x="11664848" y="2923739"/>
            <a:ext cx="2299811" cy="358775"/>
          </a:xfrm>
          <a:prstGeom prst="rect">
            <a:avLst/>
          </a:prstGeom>
        </p:spPr>
        <p:txBody>
          <a:bodyPr anchor="t" rtlCol="false" tIns="0" lIns="0" bIns="0" rIns="0">
            <a:spAutoFit/>
          </a:bodyPr>
          <a:lstStyle/>
          <a:p>
            <a:pPr algn="ctr">
              <a:lnSpc>
                <a:spcPts val="2800"/>
              </a:lnSpc>
              <a:spcBef>
                <a:spcPct val="0"/>
              </a:spcBef>
            </a:pPr>
            <a:r>
              <a:rPr lang="en-US" sz="2000">
                <a:solidFill>
                  <a:srgbClr val="181D33"/>
                </a:solidFill>
                <a:latin typeface="Work Sans"/>
                <a:ea typeface="Work Sans"/>
                <a:cs typeface="Work Sans"/>
                <a:sym typeface="Work Sans"/>
              </a:rPr>
              <a:t>Not very confident</a:t>
            </a:r>
          </a:p>
        </p:txBody>
      </p:sp>
      <p:sp>
        <p:nvSpPr>
          <p:cNvPr name="TextBox 16" id="16"/>
          <p:cNvSpPr txBox="true"/>
          <p:nvPr/>
        </p:nvSpPr>
        <p:spPr>
          <a:xfrm rot="0">
            <a:off x="15091357" y="2923739"/>
            <a:ext cx="2430066" cy="358775"/>
          </a:xfrm>
          <a:prstGeom prst="rect">
            <a:avLst/>
          </a:prstGeom>
        </p:spPr>
        <p:txBody>
          <a:bodyPr anchor="t" rtlCol="false" tIns="0" lIns="0" bIns="0" rIns="0">
            <a:spAutoFit/>
          </a:bodyPr>
          <a:lstStyle/>
          <a:p>
            <a:pPr algn="ctr">
              <a:lnSpc>
                <a:spcPts val="2800"/>
              </a:lnSpc>
              <a:spcBef>
                <a:spcPct val="0"/>
              </a:spcBef>
            </a:pPr>
            <a:r>
              <a:rPr lang="en-US" sz="2000">
                <a:solidFill>
                  <a:srgbClr val="181D33"/>
                </a:solidFill>
                <a:latin typeface="Work Sans"/>
                <a:ea typeface="Work Sans"/>
                <a:cs typeface="Work Sans"/>
                <a:sym typeface="Work Sans"/>
              </a:rPr>
              <a:t>Not confident at all</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4175151" y="1028700"/>
            <a:ext cx="3084149" cy="2179466"/>
          </a:xfrm>
          <a:custGeom>
            <a:avLst/>
            <a:gdLst/>
            <a:ahLst/>
            <a:cxnLst/>
            <a:rect r="r" b="b" t="t" l="l"/>
            <a:pathLst>
              <a:path h="2179466" w="3084149">
                <a:moveTo>
                  <a:pt x="0" y="0"/>
                </a:moveTo>
                <a:lnTo>
                  <a:pt x="3084149" y="0"/>
                </a:lnTo>
                <a:lnTo>
                  <a:pt x="3084149" y="2179466"/>
                </a:lnTo>
                <a:lnTo>
                  <a:pt x="0" y="2179466"/>
                </a:lnTo>
                <a:lnTo>
                  <a:pt x="0" y="0"/>
                </a:lnTo>
                <a:close/>
              </a:path>
            </a:pathLst>
          </a:custGeom>
          <a:blipFill>
            <a:blip r:embed="rId3"/>
            <a:stretch>
              <a:fillRect l="0" t="0" r="0" b="0"/>
            </a:stretch>
          </a:blipFill>
        </p:spPr>
      </p:sp>
      <p:sp>
        <p:nvSpPr>
          <p:cNvPr name="TextBox 3" id="3"/>
          <p:cNvSpPr txBox="true"/>
          <p:nvPr/>
        </p:nvSpPr>
        <p:spPr>
          <a:xfrm rot="0">
            <a:off x="1028700" y="1123060"/>
            <a:ext cx="13002131"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Small group activity</a:t>
            </a:r>
          </a:p>
        </p:txBody>
      </p:sp>
      <p:sp>
        <p:nvSpPr>
          <p:cNvPr name="TextBox 4" id="4"/>
          <p:cNvSpPr txBox="true"/>
          <p:nvPr/>
        </p:nvSpPr>
        <p:spPr>
          <a:xfrm rot="0">
            <a:off x="1160527" y="3489324"/>
            <a:ext cx="16431246" cy="6797676"/>
          </a:xfrm>
          <a:prstGeom prst="rect">
            <a:avLst/>
          </a:prstGeom>
        </p:spPr>
        <p:txBody>
          <a:bodyPr anchor="t" rtlCol="false" tIns="0" lIns="0" bIns="0" rIns="0">
            <a:spAutoFit/>
          </a:bodyPr>
          <a:lstStyle/>
          <a:p>
            <a:pPr algn="l" marL="755644" indent="-377822" lvl="1">
              <a:lnSpc>
                <a:spcPts val="4899"/>
              </a:lnSpc>
              <a:buFont typeface="Arial"/>
              <a:buChar char="•"/>
            </a:pPr>
            <a:r>
              <a:rPr lang="en-US" sz="3499">
                <a:solidFill>
                  <a:srgbClr val="181D33"/>
                </a:solidFill>
                <a:latin typeface="Work Sans"/>
                <a:ea typeface="Work Sans"/>
                <a:cs typeface="Work Sans"/>
                <a:sym typeface="Work Sans"/>
              </a:rPr>
              <a:t>Read through the 4 example people in the Aural Diversity worksheet</a:t>
            </a:r>
          </a:p>
          <a:p>
            <a:pPr algn="l">
              <a:lnSpc>
                <a:spcPts val="4899"/>
              </a:lnSpc>
            </a:pP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Discuss in small groups:</a:t>
            </a:r>
          </a:p>
          <a:p>
            <a:pPr algn="l" marL="1511288" indent="-503763" lvl="2">
              <a:lnSpc>
                <a:spcPts val="4899"/>
              </a:lnSpc>
              <a:buFont typeface="Arial"/>
              <a:buChar char="⚬"/>
            </a:pPr>
            <a:r>
              <a:rPr lang="en-US" sz="3499">
                <a:solidFill>
                  <a:srgbClr val="181D33"/>
                </a:solidFill>
                <a:latin typeface="Work Sans"/>
                <a:ea typeface="Work Sans"/>
                <a:cs typeface="Work Sans"/>
                <a:sym typeface="Work Sans"/>
              </a:rPr>
              <a:t>What does “aural diversity” mean, and why is it important to think about?</a:t>
            </a:r>
          </a:p>
          <a:p>
            <a:pPr algn="l" marL="1511288" indent="-503763" lvl="2">
              <a:lnSpc>
                <a:spcPts val="4899"/>
              </a:lnSpc>
              <a:buFont typeface="Arial"/>
              <a:buChar char="⚬"/>
            </a:pPr>
            <a:r>
              <a:rPr lang="en-US" sz="3499">
                <a:solidFill>
                  <a:srgbClr val="181D33"/>
                </a:solidFill>
                <a:latin typeface="Work Sans"/>
                <a:ea typeface="Work Sans"/>
                <a:cs typeface="Work Sans"/>
                <a:sym typeface="Work Sans"/>
              </a:rPr>
              <a:t>What kinds of sounds do each of the people find difficult or uncomfortable? Why?</a:t>
            </a:r>
          </a:p>
          <a:p>
            <a:pPr algn="l" marL="1511288" indent="-503763" lvl="2">
              <a:lnSpc>
                <a:spcPts val="4899"/>
              </a:lnSpc>
              <a:buFont typeface="Arial"/>
              <a:buChar char="⚬"/>
            </a:pPr>
            <a:r>
              <a:rPr lang="en-US" sz="3499">
                <a:solidFill>
                  <a:srgbClr val="181D33"/>
                </a:solidFill>
                <a:latin typeface="Work Sans"/>
                <a:ea typeface="Work Sans"/>
                <a:cs typeface="Work Sans"/>
                <a:sym typeface="Work Sans"/>
              </a:rPr>
              <a:t>How do the people cope with challenging sounds?</a:t>
            </a:r>
          </a:p>
          <a:p>
            <a:pPr algn="l" marL="1511288" indent="-503763" lvl="2">
              <a:lnSpc>
                <a:spcPts val="4899"/>
              </a:lnSpc>
              <a:buFont typeface="Arial"/>
              <a:buChar char="⚬"/>
            </a:pPr>
            <a:r>
              <a:rPr lang="en-US" sz="3499">
                <a:solidFill>
                  <a:srgbClr val="181D33"/>
                </a:solidFill>
                <a:latin typeface="Work Sans"/>
                <a:ea typeface="Work Sans"/>
                <a:cs typeface="Work Sans"/>
                <a:sym typeface="Work Sans"/>
              </a:rPr>
              <a:t>How do you think it would feel to experience sounds differently from most people?</a:t>
            </a:r>
          </a:p>
          <a:p>
            <a:pPr algn="l">
              <a:lnSpc>
                <a:spcPts val="4899"/>
              </a:lnSpc>
            </a:pP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4175151" y="1028700"/>
            <a:ext cx="3084149" cy="2179466"/>
          </a:xfrm>
          <a:custGeom>
            <a:avLst/>
            <a:gdLst/>
            <a:ahLst/>
            <a:cxnLst/>
            <a:rect r="r" b="b" t="t" l="l"/>
            <a:pathLst>
              <a:path h="2179466" w="3084149">
                <a:moveTo>
                  <a:pt x="0" y="0"/>
                </a:moveTo>
                <a:lnTo>
                  <a:pt x="3084149" y="0"/>
                </a:lnTo>
                <a:lnTo>
                  <a:pt x="3084149" y="2179466"/>
                </a:lnTo>
                <a:lnTo>
                  <a:pt x="0" y="2179466"/>
                </a:lnTo>
                <a:lnTo>
                  <a:pt x="0" y="0"/>
                </a:lnTo>
                <a:close/>
              </a:path>
            </a:pathLst>
          </a:custGeom>
          <a:blipFill>
            <a:blip r:embed="rId2"/>
            <a:stretch>
              <a:fillRect l="0" t="0" r="0" b="0"/>
            </a:stretch>
          </a:blipFill>
        </p:spPr>
      </p:sp>
      <p:sp>
        <p:nvSpPr>
          <p:cNvPr name="TextBox 3" id="3"/>
          <p:cNvSpPr txBox="true"/>
          <p:nvPr/>
        </p:nvSpPr>
        <p:spPr>
          <a:xfrm rot="0">
            <a:off x="1028700" y="1123060"/>
            <a:ext cx="13002131"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Feedback to class</a:t>
            </a:r>
          </a:p>
        </p:txBody>
      </p:sp>
      <p:sp>
        <p:nvSpPr>
          <p:cNvPr name="TextBox 4" id="4"/>
          <p:cNvSpPr txBox="true"/>
          <p:nvPr/>
        </p:nvSpPr>
        <p:spPr>
          <a:xfrm rot="0">
            <a:off x="1981932" y="4520022"/>
            <a:ext cx="14703853" cy="623478"/>
          </a:xfrm>
          <a:prstGeom prst="rect">
            <a:avLst/>
          </a:prstGeom>
        </p:spPr>
        <p:txBody>
          <a:bodyPr anchor="t" rtlCol="false" tIns="0" lIns="0" bIns="0" rIns="0">
            <a:spAutoFit/>
          </a:bodyPr>
          <a:lstStyle/>
          <a:p>
            <a:pPr algn="l">
              <a:lnSpc>
                <a:spcPts val="5010"/>
              </a:lnSpc>
            </a:pPr>
            <a:r>
              <a:rPr lang="en-US" sz="3578">
                <a:solidFill>
                  <a:srgbClr val="181D33"/>
                </a:solidFill>
                <a:latin typeface="Work Sans"/>
                <a:ea typeface="Work Sans"/>
                <a:cs typeface="Work Sans"/>
                <a:sym typeface="Work Sans"/>
              </a:rPr>
              <a:t>1 person per group feedback what you have discussed</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4605410" y="384336"/>
            <a:ext cx="3084149" cy="2179466"/>
          </a:xfrm>
          <a:custGeom>
            <a:avLst/>
            <a:gdLst/>
            <a:ahLst/>
            <a:cxnLst/>
            <a:rect r="r" b="b" t="t" l="l"/>
            <a:pathLst>
              <a:path h="2179466" w="3084149">
                <a:moveTo>
                  <a:pt x="0" y="0"/>
                </a:moveTo>
                <a:lnTo>
                  <a:pt x="3084150" y="0"/>
                </a:lnTo>
                <a:lnTo>
                  <a:pt x="3084150" y="2179466"/>
                </a:lnTo>
                <a:lnTo>
                  <a:pt x="0" y="2179466"/>
                </a:lnTo>
                <a:lnTo>
                  <a:pt x="0" y="0"/>
                </a:lnTo>
                <a:close/>
              </a:path>
            </a:pathLst>
          </a:custGeom>
          <a:blipFill>
            <a:blip r:embed="rId3"/>
            <a:stretch>
              <a:fillRect l="0" t="0" r="0" b="0"/>
            </a:stretch>
          </a:blipFill>
        </p:spPr>
      </p:sp>
      <p:sp>
        <p:nvSpPr>
          <p:cNvPr name="TextBox 3" id="3"/>
          <p:cNvSpPr txBox="true"/>
          <p:nvPr/>
        </p:nvSpPr>
        <p:spPr>
          <a:xfrm rot="0">
            <a:off x="488932" y="478696"/>
            <a:ext cx="12530741"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Do now - whiteboards </a:t>
            </a:r>
          </a:p>
        </p:txBody>
      </p:sp>
      <p:sp>
        <p:nvSpPr>
          <p:cNvPr name="TextBox 4" id="4"/>
          <p:cNvSpPr txBox="true"/>
          <p:nvPr/>
        </p:nvSpPr>
        <p:spPr>
          <a:xfrm rot="0">
            <a:off x="2060161" y="5067300"/>
            <a:ext cx="4196775" cy="1844676"/>
          </a:xfrm>
          <a:prstGeom prst="rect">
            <a:avLst/>
          </a:prstGeom>
        </p:spPr>
        <p:txBody>
          <a:bodyPr anchor="t" rtlCol="false" tIns="0" lIns="0" bIns="0" rIns="0">
            <a:spAutoFit/>
          </a:bodyPr>
          <a:lstStyle/>
          <a:p>
            <a:pPr algn="l">
              <a:lnSpc>
                <a:spcPts val="4899"/>
              </a:lnSpc>
            </a:pPr>
            <a:r>
              <a:rPr lang="en-US" sz="3499">
                <a:solidFill>
                  <a:srgbClr val="181D33"/>
                </a:solidFill>
                <a:latin typeface="Work Sans"/>
                <a:ea typeface="Work Sans"/>
                <a:cs typeface="Work Sans"/>
                <a:sym typeface="Work Sans"/>
              </a:rPr>
              <a:t>What are sounds that are nice or enjoyable?</a:t>
            </a:r>
          </a:p>
        </p:txBody>
      </p:sp>
      <p:sp>
        <p:nvSpPr>
          <p:cNvPr name="TextBox 5" id="5"/>
          <p:cNvSpPr txBox="true"/>
          <p:nvPr/>
        </p:nvSpPr>
        <p:spPr>
          <a:xfrm rot="0">
            <a:off x="10868645" y="5067300"/>
            <a:ext cx="4821581" cy="1844676"/>
          </a:xfrm>
          <a:prstGeom prst="rect">
            <a:avLst/>
          </a:prstGeom>
        </p:spPr>
        <p:txBody>
          <a:bodyPr anchor="t" rtlCol="false" tIns="0" lIns="0" bIns="0" rIns="0">
            <a:spAutoFit/>
          </a:bodyPr>
          <a:lstStyle/>
          <a:p>
            <a:pPr algn="ctr">
              <a:lnSpc>
                <a:spcPts val="4899"/>
              </a:lnSpc>
              <a:spcBef>
                <a:spcPct val="0"/>
              </a:spcBef>
            </a:pPr>
            <a:r>
              <a:rPr lang="en-US" sz="3499">
                <a:solidFill>
                  <a:srgbClr val="181D33"/>
                </a:solidFill>
                <a:latin typeface="Work Sans"/>
                <a:ea typeface="Work Sans"/>
                <a:cs typeface="Work Sans"/>
                <a:sym typeface="Work Sans"/>
              </a:rPr>
              <a:t>What are sounds that don’t feel nice or not enjoyable?</a:t>
            </a:r>
          </a:p>
        </p:txBody>
      </p:sp>
      <p:sp>
        <p:nvSpPr>
          <p:cNvPr name="AutoShape 6" id="6"/>
          <p:cNvSpPr/>
          <p:nvPr/>
        </p:nvSpPr>
        <p:spPr>
          <a:xfrm flipV="true">
            <a:off x="8562791" y="3523726"/>
            <a:ext cx="0" cy="5008023"/>
          </a:xfrm>
          <a:prstGeom prst="line">
            <a:avLst/>
          </a:prstGeom>
          <a:ln cap="flat" w="38100">
            <a:solidFill>
              <a:srgbClr val="000000"/>
            </a:solidFill>
            <a:prstDash val="solid"/>
            <a:headEnd type="none" len="sm" w="sm"/>
            <a:tailEnd type="none" len="sm" w="sm"/>
          </a:ln>
        </p:spPr>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4175151" y="1028700"/>
            <a:ext cx="3084149" cy="2179466"/>
          </a:xfrm>
          <a:custGeom>
            <a:avLst/>
            <a:gdLst/>
            <a:ahLst/>
            <a:cxnLst/>
            <a:rect r="r" b="b" t="t" l="l"/>
            <a:pathLst>
              <a:path h="2179466" w="3084149">
                <a:moveTo>
                  <a:pt x="0" y="0"/>
                </a:moveTo>
                <a:lnTo>
                  <a:pt x="3084149" y="0"/>
                </a:lnTo>
                <a:lnTo>
                  <a:pt x="3084149" y="2179466"/>
                </a:lnTo>
                <a:lnTo>
                  <a:pt x="0" y="2179466"/>
                </a:lnTo>
                <a:lnTo>
                  <a:pt x="0" y="0"/>
                </a:lnTo>
                <a:close/>
              </a:path>
            </a:pathLst>
          </a:custGeom>
          <a:blipFill>
            <a:blip r:embed="rId3"/>
            <a:stretch>
              <a:fillRect l="0" t="0" r="0" b="0"/>
            </a:stretch>
          </a:blipFill>
        </p:spPr>
      </p:sp>
      <p:sp>
        <p:nvSpPr>
          <p:cNvPr name="TextBox 3" id="3"/>
          <p:cNvSpPr txBox="true"/>
          <p:nvPr/>
        </p:nvSpPr>
        <p:spPr>
          <a:xfrm rot="0">
            <a:off x="1028700" y="1123060"/>
            <a:ext cx="13002131"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Independent activity</a:t>
            </a:r>
          </a:p>
        </p:txBody>
      </p:sp>
      <p:sp>
        <p:nvSpPr>
          <p:cNvPr name="TextBox 4" id="4"/>
          <p:cNvSpPr txBox="true"/>
          <p:nvPr/>
        </p:nvSpPr>
        <p:spPr>
          <a:xfrm rot="0">
            <a:off x="1316985" y="4054148"/>
            <a:ext cx="15942315" cy="3702051"/>
          </a:xfrm>
          <a:prstGeom prst="rect">
            <a:avLst/>
          </a:prstGeom>
        </p:spPr>
        <p:txBody>
          <a:bodyPr anchor="t" rtlCol="false" tIns="0" lIns="0" bIns="0" rIns="0">
            <a:spAutoFit/>
          </a:bodyPr>
          <a:lstStyle/>
          <a:p>
            <a:pPr algn="l">
              <a:lnSpc>
                <a:spcPts val="4899"/>
              </a:lnSpc>
            </a:pPr>
            <a:r>
              <a:rPr lang="en-US" sz="3499">
                <a:solidFill>
                  <a:srgbClr val="181D33"/>
                </a:solidFill>
                <a:latin typeface="Work Sans"/>
                <a:ea typeface="Work Sans"/>
                <a:cs typeface="Work Sans"/>
                <a:sym typeface="Work Sans"/>
              </a:rPr>
              <a:t>If you were designing a cafe, what changes would you make to support people with different hearing needs?</a:t>
            </a:r>
          </a:p>
          <a:p>
            <a:pPr algn="l">
              <a:lnSpc>
                <a:spcPts val="4899"/>
              </a:lnSpc>
            </a:pPr>
          </a:p>
          <a:p>
            <a:pPr algn="l">
              <a:lnSpc>
                <a:spcPts val="4899"/>
              </a:lnSpc>
            </a:pPr>
            <a:r>
              <a:rPr lang="en-US" sz="3499">
                <a:solidFill>
                  <a:srgbClr val="181D33"/>
                </a:solidFill>
                <a:latin typeface="Work Sans"/>
                <a:ea typeface="Work Sans"/>
                <a:cs typeface="Work Sans"/>
                <a:sym typeface="Work Sans"/>
              </a:rPr>
              <a:t>If you want, choose one of the example people to design your space for.</a:t>
            </a:r>
          </a:p>
          <a:p>
            <a:pPr algn="l">
              <a:lnSpc>
                <a:spcPts val="4899"/>
              </a:lnSpc>
            </a:pPr>
          </a:p>
          <a:p>
            <a:pPr algn="l">
              <a:lnSpc>
                <a:spcPts val="4899"/>
              </a:lnSpc>
            </a:pPr>
            <a:r>
              <a:rPr lang="en-US" sz="3499">
                <a:solidFill>
                  <a:srgbClr val="181D33"/>
                </a:solidFill>
                <a:latin typeface="Work Sans"/>
                <a:ea typeface="Work Sans"/>
                <a:cs typeface="Work Sans"/>
                <a:sym typeface="Work Sans"/>
              </a:rPr>
              <a:t>Draw or bullet point your ideas!</a:t>
            </a:r>
          </a:p>
        </p:txBody>
      </p:sp>
    </p:spTree>
  </p:cSld>
  <p:clrMapOvr>
    <a:masterClrMapping/>
  </p:clrMapOvr>
</p:sld>
</file>

<file path=ppt/slides/slide21.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TextBox 2" id="2"/>
          <p:cNvSpPr txBox="true"/>
          <p:nvPr/>
        </p:nvSpPr>
        <p:spPr>
          <a:xfrm rot="0">
            <a:off x="911356" y="693549"/>
            <a:ext cx="16347944"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Young people’s competition</a:t>
            </a:r>
          </a:p>
        </p:txBody>
      </p:sp>
      <p:sp>
        <p:nvSpPr>
          <p:cNvPr name="TextBox 3" id="3"/>
          <p:cNvSpPr txBox="true"/>
          <p:nvPr/>
        </p:nvSpPr>
        <p:spPr>
          <a:xfrm rot="0">
            <a:off x="1478934" y="3027195"/>
            <a:ext cx="15780366" cy="5227320"/>
          </a:xfrm>
          <a:prstGeom prst="rect">
            <a:avLst/>
          </a:prstGeom>
        </p:spPr>
        <p:txBody>
          <a:bodyPr anchor="t" rtlCol="false" tIns="0" lIns="0" bIns="0" rIns="0">
            <a:spAutoFit/>
          </a:bodyPr>
          <a:lstStyle/>
          <a:p>
            <a:pPr algn="l">
              <a:lnSpc>
                <a:spcPts val="3779"/>
              </a:lnSpc>
            </a:pPr>
            <a:r>
              <a:rPr lang="en-US" sz="2699">
                <a:solidFill>
                  <a:srgbClr val="181D33"/>
                </a:solidFill>
                <a:latin typeface="Work Sans"/>
                <a:ea typeface="Work Sans"/>
                <a:cs typeface="Work Sans"/>
                <a:sym typeface="Work Sans"/>
              </a:rPr>
              <a:t>If you are interested in exploring sound and noise further, the Institute of Acoustics runs an annual Young Person’s Competition.</a:t>
            </a:r>
          </a:p>
          <a:p>
            <a:pPr algn="l">
              <a:lnSpc>
                <a:spcPts val="3779"/>
              </a:lnSpc>
            </a:pPr>
          </a:p>
          <a:p>
            <a:pPr algn="l">
              <a:lnSpc>
                <a:spcPts val="3779"/>
              </a:lnSpc>
            </a:pPr>
            <a:r>
              <a:rPr lang="en-US" sz="2699">
                <a:solidFill>
                  <a:srgbClr val="181D33"/>
                </a:solidFill>
                <a:latin typeface="Work Sans"/>
                <a:ea typeface="Work Sans"/>
                <a:cs typeface="Work Sans"/>
                <a:sym typeface="Work Sans"/>
              </a:rPr>
              <a:t>This year’s theme, Sound Unleashed, invites students to ask big questions, think creatively, and share their ideas by submitting a short video. Students might explore questions such as:</a:t>
            </a:r>
          </a:p>
          <a:p>
            <a:pPr algn="l">
              <a:lnSpc>
                <a:spcPts val="3779"/>
              </a:lnSpc>
            </a:pPr>
          </a:p>
          <a:p>
            <a:pPr algn="l" marL="582928" indent="-291464" lvl="1">
              <a:lnSpc>
                <a:spcPts val="3779"/>
              </a:lnSpc>
              <a:buFont typeface="Arial"/>
              <a:buChar char="•"/>
            </a:pPr>
            <a:r>
              <a:rPr lang="en-US" sz="2699">
                <a:solidFill>
                  <a:srgbClr val="181D33"/>
                </a:solidFill>
                <a:latin typeface="Work Sans"/>
                <a:ea typeface="Work Sans"/>
                <a:cs typeface="Work Sans"/>
                <a:sym typeface="Work Sans"/>
              </a:rPr>
              <a:t>How does sound affect the world around us?</a:t>
            </a:r>
          </a:p>
          <a:p>
            <a:pPr algn="l" marL="582928" indent="-291464" lvl="1">
              <a:lnSpc>
                <a:spcPts val="3779"/>
              </a:lnSpc>
              <a:buFont typeface="Arial"/>
              <a:buChar char="•"/>
            </a:pPr>
            <a:r>
              <a:rPr lang="en-US" sz="2699">
                <a:solidFill>
                  <a:srgbClr val="181D33"/>
                </a:solidFill>
                <a:latin typeface="Work Sans"/>
                <a:ea typeface="Work Sans"/>
                <a:cs typeface="Work Sans"/>
                <a:sym typeface="Work Sans"/>
              </a:rPr>
              <a:t>Where does technology help – and where does it fall short?</a:t>
            </a:r>
          </a:p>
          <a:p>
            <a:pPr algn="l" marL="582928" indent="-291464" lvl="1">
              <a:lnSpc>
                <a:spcPts val="3779"/>
              </a:lnSpc>
              <a:buFont typeface="Arial"/>
              <a:buChar char="•"/>
            </a:pPr>
            <a:r>
              <a:rPr lang="en-US" sz="2699">
                <a:solidFill>
                  <a:srgbClr val="181D33"/>
                </a:solidFill>
                <a:latin typeface="Work Sans"/>
                <a:ea typeface="Work Sans"/>
                <a:cs typeface="Work Sans"/>
                <a:sym typeface="Work Sans"/>
              </a:rPr>
              <a:t>How could better sound design improve people’s lives, communities, or the environment?</a:t>
            </a:r>
          </a:p>
          <a:p>
            <a:pPr algn="l">
              <a:lnSpc>
                <a:spcPts val="3779"/>
              </a:lnSpc>
            </a:pPr>
          </a:p>
          <a:p>
            <a:pPr algn="l">
              <a:lnSpc>
                <a:spcPts val="3779"/>
              </a:lnSpc>
            </a:pPr>
            <a:r>
              <a:rPr lang="en-US" sz="2699">
                <a:solidFill>
                  <a:srgbClr val="181D33"/>
                </a:solidFill>
                <a:latin typeface="Work Sans"/>
                <a:ea typeface="Work Sans"/>
                <a:cs typeface="Work Sans"/>
                <a:sym typeface="Work Sans"/>
              </a:rPr>
              <a:t>The deadline for entries is 31 July, and winners receive £1,000 per winning entry.</a:t>
            </a:r>
          </a:p>
        </p:txBody>
      </p:sp>
      <p:grpSp>
        <p:nvGrpSpPr>
          <p:cNvPr name="Group 4" id="4"/>
          <p:cNvGrpSpPr/>
          <p:nvPr/>
        </p:nvGrpSpPr>
        <p:grpSpPr>
          <a:xfrm rot="0">
            <a:off x="-302973" y="8855338"/>
            <a:ext cx="18893946" cy="3981214"/>
            <a:chOff x="0" y="0"/>
            <a:chExt cx="2948849" cy="621363"/>
          </a:xfrm>
        </p:grpSpPr>
        <p:sp>
          <p:nvSpPr>
            <p:cNvPr name="Freeform 5" id="5"/>
            <p:cNvSpPr/>
            <p:nvPr/>
          </p:nvSpPr>
          <p:spPr>
            <a:xfrm flipH="false" flipV="false" rot="0">
              <a:off x="0" y="0"/>
              <a:ext cx="2948849" cy="621363"/>
            </a:xfrm>
            <a:custGeom>
              <a:avLst/>
              <a:gdLst/>
              <a:ahLst/>
              <a:cxnLst/>
              <a:rect r="r" b="b" t="t" l="l"/>
              <a:pathLst>
                <a:path h="621363" w="2948849">
                  <a:moveTo>
                    <a:pt x="0" y="0"/>
                  </a:moveTo>
                  <a:lnTo>
                    <a:pt x="2948849" y="0"/>
                  </a:lnTo>
                  <a:lnTo>
                    <a:pt x="2948849" y="621363"/>
                  </a:lnTo>
                  <a:lnTo>
                    <a:pt x="0" y="621363"/>
                  </a:lnTo>
                  <a:close/>
                </a:path>
              </a:pathLst>
            </a:custGeom>
            <a:solidFill>
              <a:srgbClr val="FF433B"/>
            </a:solidFill>
          </p:spPr>
        </p:sp>
        <p:sp>
          <p:nvSpPr>
            <p:cNvPr name="TextBox 6" id="6"/>
            <p:cNvSpPr txBox="true"/>
            <p:nvPr/>
          </p:nvSpPr>
          <p:spPr>
            <a:xfrm>
              <a:off x="0" y="-47625"/>
              <a:ext cx="2948849" cy="668988"/>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4175151" y="1028700"/>
            <a:ext cx="3084149" cy="2179466"/>
          </a:xfrm>
          <a:custGeom>
            <a:avLst/>
            <a:gdLst/>
            <a:ahLst/>
            <a:cxnLst/>
            <a:rect r="r" b="b" t="t" l="l"/>
            <a:pathLst>
              <a:path h="2179466" w="3084149">
                <a:moveTo>
                  <a:pt x="0" y="0"/>
                </a:moveTo>
                <a:lnTo>
                  <a:pt x="3084149" y="0"/>
                </a:lnTo>
                <a:lnTo>
                  <a:pt x="3084149" y="2179466"/>
                </a:lnTo>
                <a:lnTo>
                  <a:pt x="0" y="2179466"/>
                </a:lnTo>
                <a:lnTo>
                  <a:pt x="0" y="0"/>
                </a:lnTo>
                <a:close/>
              </a:path>
            </a:pathLst>
          </a:custGeom>
          <a:blipFill>
            <a:blip r:embed="rId2"/>
            <a:stretch>
              <a:fillRect l="0" t="0" r="0" b="0"/>
            </a:stretch>
          </a:blipFill>
        </p:spPr>
      </p:sp>
      <p:sp>
        <p:nvSpPr>
          <p:cNvPr name="TextBox 3" id="3"/>
          <p:cNvSpPr txBox="true"/>
          <p:nvPr/>
        </p:nvSpPr>
        <p:spPr>
          <a:xfrm rot="0">
            <a:off x="1028700" y="1123060"/>
            <a:ext cx="13002131"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Noise Action Week</a:t>
            </a:r>
          </a:p>
        </p:txBody>
      </p:sp>
      <p:sp>
        <p:nvSpPr>
          <p:cNvPr name="TextBox 4" id="4"/>
          <p:cNvSpPr txBox="true"/>
          <p:nvPr/>
        </p:nvSpPr>
        <p:spPr>
          <a:xfrm rot="0">
            <a:off x="1992195" y="3666871"/>
            <a:ext cx="14958961" cy="3702051"/>
          </a:xfrm>
          <a:prstGeom prst="rect">
            <a:avLst/>
          </a:prstGeom>
        </p:spPr>
        <p:txBody>
          <a:bodyPr anchor="t" rtlCol="false" tIns="0" lIns="0" bIns="0" rIns="0">
            <a:spAutoFit/>
          </a:bodyPr>
          <a:lstStyle/>
          <a:p>
            <a:pPr algn="l">
              <a:lnSpc>
                <a:spcPts val="4899"/>
              </a:lnSpc>
            </a:pPr>
            <a:r>
              <a:rPr lang="en-US" sz="3499">
                <a:solidFill>
                  <a:srgbClr val="181D33"/>
                </a:solidFill>
                <a:latin typeface="Work Sans"/>
                <a:ea typeface="Work Sans"/>
                <a:cs typeface="Work Sans"/>
                <a:sym typeface="Work Sans"/>
              </a:rPr>
              <a:t>Noise Action Week and ARUP have developed this lesson based on  ARUP and the Aural Diversity Network’s </a:t>
            </a:r>
            <a:r>
              <a:rPr lang="en-US" sz="3499" u="sng">
                <a:solidFill>
                  <a:srgbClr val="181D33"/>
                </a:solidFill>
                <a:latin typeface="Work Sans"/>
                <a:ea typeface="Work Sans"/>
                <a:cs typeface="Work Sans"/>
                <a:sym typeface="Work Sans"/>
                <a:hlinkClick r:id="rId3" tooltip="https://indd.adobe.com/view/20b3af30-b130-48ee-9bf4-f460b2cf56ea"/>
              </a:rPr>
              <a:t>Aural Diversity Toolkit</a:t>
            </a:r>
            <a:r>
              <a:rPr lang="en-US" sz="3499">
                <a:solidFill>
                  <a:srgbClr val="181D33"/>
                </a:solidFill>
                <a:latin typeface="Work Sans"/>
                <a:ea typeface="Work Sans"/>
                <a:cs typeface="Work Sans"/>
                <a:sym typeface="Work Sans"/>
              </a:rPr>
              <a:t>.</a:t>
            </a:r>
          </a:p>
          <a:p>
            <a:pPr algn="l">
              <a:lnSpc>
                <a:spcPts val="4899"/>
              </a:lnSpc>
            </a:pPr>
          </a:p>
          <a:p>
            <a:pPr algn="l">
              <a:lnSpc>
                <a:spcPts val="4899"/>
              </a:lnSpc>
            </a:pPr>
            <a:r>
              <a:rPr lang="en-US" sz="3499" u="sng">
                <a:solidFill>
                  <a:srgbClr val="181D33"/>
                </a:solidFill>
                <a:latin typeface="Work Sans"/>
                <a:ea typeface="Work Sans"/>
                <a:cs typeface="Work Sans"/>
                <a:sym typeface="Work Sans"/>
                <a:hlinkClick r:id="rId4" tooltip="https://www.the-ies.org/noise-action-week"/>
              </a:rPr>
              <a:t>Noise Action Week</a:t>
            </a:r>
            <a:r>
              <a:rPr lang="en-US" sz="3499">
                <a:solidFill>
                  <a:srgbClr val="181D33"/>
                </a:solidFill>
                <a:latin typeface="Work Sans"/>
                <a:ea typeface="Work Sans"/>
                <a:cs typeface="Work Sans"/>
                <a:sym typeface="Work Sans"/>
              </a:rPr>
              <a:t> is the UK’s national campaign to raise awareness and reduce noise pollution, taking place from the 11</a:t>
            </a:r>
            <a:r>
              <a:rPr lang="en-US" sz="3499">
                <a:solidFill>
                  <a:srgbClr val="181D33"/>
                </a:solidFill>
                <a:latin typeface="Work Sans"/>
                <a:ea typeface="Work Sans"/>
                <a:cs typeface="Work Sans"/>
                <a:sym typeface="Work Sans"/>
              </a:rPr>
              <a:t>th</a:t>
            </a:r>
            <a:r>
              <a:rPr lang="en-US" sz="3499">
                <a:solidFill>
                  <a:srgbClr val="181D33"/>
                </a:solidFill>
                <a:latin typeface="Work Sans"/>
                <a:ea typeface="Work Sans"/>
                <a:cs typeface="Work Sans"/>
                <a:sym typeface="Work Sans"/>
              </a:rPr>
              <a:t> - 15</a:t>
            </a:r>
            <a:r>
              <a:rPr lang="en-US" sz="3499">
                <a:solidFill>
                  <a:srgbClr val="181D33"/>
                </a:solidFill>
                <a:latin typeface="Work Sans"/>
                <a:ea typeface="Work Sans"/>
                <a:cs typeface="Work Sans"/>
                <a:sym typeface="Work Sans"/>
              </a:rPr>
              <a:t>th</a:t>
            </a:r>
            <a:r>
              <a:rPr lang="en-US" sz="3499">
                <a:solidFill>
                  <a:srgbClr val="181D33"/>
                </a:solidFill>
                <a:latin typeface="Work Sans"/>
                <a:ea typeface="Work Sans"/>
                <a:cs typeface="Work Sans"/>
                <a:sym typeface="Work Sans"/>
              </a:rPr>
              <a:t> May.</a:t>
            </a:r>
          </a:p>
          <a:p>
            <a:pPr algn="l">
              <a:lnSpc>
                <a:spcPts val="4899"/>
              </a:lnSpc>
            </a:pPr>
          </a:p>
        </p:txBody>
      </p:sp>
      <p:grpSp>
        <p:nvGrpSpPr>
          <p:cNvPr name="Group 5" id="5"/>
          <p:cNvGrpSpPr/>
          <p:nvPr/>
        </p:nvGrpSpPr>
        <p:grpSpPr>
          <a:xfrm rot="0">
            <a:off x="-243396" y="7700627"/>
            <a:ext cx="18893946" cy="3981214"/>
            <a:chOff x="0" y="0"/>
            <a:chExt cx="2948849" cy="621363"/>
          </a:xfrm>
        </p:grpSpPr>
        <p:sp>
          <p:nvSpPr>
            <p:cNvPr name="Freeform 6" id="6"/>
            <p:cNvSpPr/>
            <p:nvPr/>
          </p:nvSpPr>
          <p:spPr>
            <a:xfrm flipH="false" flipV="false" rot="0">
              <a:off x="0" y="0"/>
              <a:ext cx="2948849" cy="621363"/>
            </a:xfrm>
            <a:custGeom>
              <a:avLst/>
              <a:gdLst/>
              <a:ahLst/>
              <a:cxnLst/>
              <a:rect r="r" b="b" t="t" l="l"/>
              <a:pathLst>
                <a:path h="621363" w="2948849">
                  <a:moveTo>
                    <a:pt x="0" y="0"/>
                  </a:moveTo>
                  <a:lnTo>
                    <a:pt x="2948849" y="0"/>
                  </a:lnTo>
                  <a:lnTo>
                    <a:pt x="2948849" y="621363"/>
                  </a:lnTo>
                  <a:lnTo>
                    <a:pt x="0" y="621363"/>
                  </a:lnTo>
                  <a:close/>
                </a:path>
              </a:pathLst>
            </a:custGeom>
            <a:solidFill>
              <a:srgbClr val="FF433B"/>
            </a:solidFill>
          </p:spPr>
        </p:sp>
        <p:sp>
          <p:nvSpPr>
            <p:cNvPr name="TextBox 7" id="7"/>
            <p:cNvSpPr txBox="true"/>
            <p:nvPr/>
          </p:nvSpPr>
          <p:spPr>
            <a:xfrm>
              <a:off x="0" y="-47625"/>
              <a:ext cx="2948849" cy="668988"/>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4605410" y="384336"/>
            <a:ext cx="3084149" cy="2179466"/>
          </a:xfrm>
          <a:custGeom>
            <a:avLst/>
            <a:gdLst/>
            <a:ahLst/>
            <a:cxnLst/>
            <a:rect r="r" b="b" t="t" l="l"/>
            <a:pathLst>
              <a:path h="2179466" w="3084149">
                <a:moveTo>
                  <a:pt x="0" y="0"/>
                </a:moveTo>
                <a:lnTo>
                  <a:pt x="3084150" y="0"/>
                </a:lnTo>
                <a:lnTo>
                  <a:pt x="3084150" y="2179466"/>
                </a:lnTo>
                <a:lnTo>
                  <a:pt x="0" y="2179466"/>
                </a:lnTo>
                <a:lnTo>
                  <a:pt x="0" y="0"/>
                </a:lnTo>
                <a:close/>
              </a:path>
            </a:pathLst>
          </a:custGeom>
          <a:blipFill>
            <a:blip r:embed="rId3"/>
            <a:stretch>
              <a:fillRect l="0" t="0" r="0" b="0"/>
            </a:stretch>
          </a:blipFill>
        </p:spPr>
      </p:sp>
      <p:sp>
        <p:nvSpPr>
          <p:cNvPr name="TextBox 3" id="3"/>
          <p:cNvSpPr txBox="true"/>
          <p:nvPr/>
        </p:nvSpPr>
        <p:spPr>
          <a:xfrm rot="0">
            <a:off x="488932" y="478696"/>
            <a:ext cx="12530741"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Do now - whiteboards </a:t>
            </a:r>
          </a:p>
        </p:txBody>
      </p:sp>
      <p:sp>
        <p:nvSpPr>
          <p:cNvPr name="TextBox 4" id="4"/>
          <p:cNvSpPr txBox="true"/>
          <p:nvPr/>
        </p:nvSpPr>
        <p:spPr>
          <a:xfrm rot="0">
            <a:off x="2221623" y="4754384"/>
            <a:ext cx="4367787" cy="2463801"/>
          </a:xfrm>
          <a:prstGeom prst="rect">
            <a:avLst/>
          </a:prstGeom>
        </p:spPr>
        <p:txBody>
          <a:bodyPr anchor="t" rtlCol="false" tIns="0" lIns="0" bIns="0" rIns="0">
            <a:spAutoFit/>
          </a:bodyPr>
          <a:lstStyle/>
          <a:p>
            <a:pPr algn="ctr">
              <a:lnSpc>
                <a:spcPts val="4899"/>
              </a:lnSpc>
            </a:pPr>
            <a:r>
              <a:rPr lang="en-US" sz="3499">
                <a:solidFill>
                  <a:srgbClr val="181D33"/>
                </a:solidFill>
                <a:latin typeface="Work Sans"/>
                <a:ea typeface="Work Sans"/>
                <a:cs typeface="Work Sans"/>
                <a:sym typeface="Work Sans"/>
              </a:rPr>
              <a:t>Nice and enjoyable sounds - </a:t>
            </a:r>
          </a:p>
          <a:p>
            <a:pPr algn="ctr">
              <a:lnSpc>
                <a:spcPts val="4899"/>
              </a:lnSpc>
              <a:spcBef>
                <a:spcPct val="0"/>
              </a:spcBef>
            </a:pPr>
            <a:r>
              <a:rPr lang="en-US" sz="3499">
                <a:solidFill>
                  <a:srgbClr val="181D33"/>
                </a:solidFill>
                <a:latin typeface="Work Sans"/>
                <a:ea typeface="Work Sans"/>
                <a:cs typeface="Work Sans"/>
                <a:sym typeface="Work Sans"/>
              </a:rPr>
              <a:t>w</a:t>
            </a:r>
            <a:r>
              <a:rPr lang="en-US" sz="3499">
                <a:solidFill>
                  <a:srgbClr val="181D33"/>
                </a:solidFill>
                <a:latin typeface="Work Sans"/>
                <a:ea typeface="Work Sans"/>
                <a:cs typeface="Work Sans"/>
                <a:sym typeface="Work Sans"/>
              </a:rPr>
              <a:t>hat do they have in common?</a:t>
            </a:r>
          </a:p>
        </p:txBody>
      </p:sp>
      <p:sp>
        <p:nvSpPr>
          <p:cNvPr name="TextBox 5" id="5"/>
          <p:cNvSpPr txBox="true"/>
          <p:nvPr/>
        </p:nvSpPr>
        <p:spPr>
          <a:xfrm rot="0">
            <a:off x="11052936" y="4754384"/>
            <a:ext cx="5094549" cy="2463801"/>
          </a:xfrm>
          <a:prstGeom prst="rect">
            <a:avLst/>
          </a:prstGeom>
        </p:spPr>
        <p:txBody>
          <a:bodyPr anchor="t" rtlCol="false" tIns="0" lIns="0" bIns="0" rIns="0">
            <a:spAutoFit/>
          </a:bodyPr>
          <a:lstStyle/>
          <a:p>
            <a:pPr algn="ctr">
              <a:lnSpc>
                <a:spcPts val="4899"/>
              </a:lnSpc>
              <a:spcBef>
                <a:spcPct val="0"/>
              </a:spcBef>
            </a:pPr>
            <a:r>
              <a:rPr lang="en-US" sz="3499">
                <a:solidFill>
                  <a:srgbClr val="181D33"/>
                </a:solidFill>
                <a:latin typeface="Work Sans"/>
                <a:ea typeface="Work Sans"/>
                <a:cs typeface="Work Sans"/>
                <a:sym typeface="Work Sans"/>
              </a:rPr>
              <a:t>S</a:t>
            </a:r>
            <a:r>
              <a:rPr lang="en-US" sz="3499">
                <a:solidFill>
                  <a:srgbClr val="181D33"/>
                </a:solidFill>
                <a:latin typeface="Work Sans"/>
                <a:ea typeface="Work Sans"/>
                <a:cs typeface="Work Sans"/>
                <a:sym typeface="Work Sans"/>
              </a:rPr>
              <a:t>ounds that are not nice and enjoyable - what do they have in common?</a:t>
            </a:r>
          </a:p>
        </p:txBody>
      </p:sp>
      <p:sp>
        <p:nvSpPr>
          <p:cNvPr name="AutoShape 6" id="6"/>
          <p:cNvSpPr/>
          <p:nvPr/>
        </p:nvSpPr>
        <p:spPr>
          <a:xfrm flipV="true">
            <a:off x="8563595" y="3441265"/>
            <a:ext cx="0" cy="5125023"/>
          </a:xfrm>
          <a:prstGeom prst="line">
            <a:avLst/>
          </a:prstGeom>
          <a:ln cap="flat" w="38100">
            <a:solidFill>
              <a:srgbClr val="000000"/>
            </a:solidFill>
            <a:prstDash val="solid"/>
            <a:headEnd type="none" len="sm" w="sm"/>
            <a:tailEnd type="none" len="sm" w="sm"/>
          </a:ln>
        </p:spPr>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07295" y="692800"/>
            <a:ext cx="9626083"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What is noise?</a:t>
            </a:r>
          </a:p>
        </p:txBody>
      </p:sp>
      <p:sp>
        <p:nvSpPr>
          <p:cNvPr name="TextBox 3" id="3"/>
          <p:cNvSpPr txBox="true"/>
          <p:nvPr/>
        </p:nvSpPr>
        <p:spPr>
          <a:xfrm rot="0">
            <a:off x="1416281" y="4014429"/>
            <a:ext cx="14958961" cy="1844676"/>
          </a:xfrm>
          <a:prstGeom prst="rect">
            <a:avLst/>
          </a:prstGeom>
        </p:spPr>
        <p:txBody>
          <a:bodyPr anchor="t" rtlCol="false" tIns="0" lIns="0" bIns="0" rIns="0">
            <a:spAutoFit/>
          </a:bodyPr>
          <a:lstStyle/>
          <a:p>
            <a:pPr algn="l" marL="755644" indent="-377822" lvl="1">
              <a:lnSpc>
                <a:spcPts val="4899"/>
              </a:lnSpc>
              <a:buFont typeface="Arial"/>
              <a:buChar char="•"/>
            </a:pPr>
            <a:r>
              <a:rPr lang="en-US" b="true" sz="3499">
                <a:solidFill>
                  <a:srgbClr val="181D33"/>
                </a:solidFill>
                <a:latin typeface="Work Sans Bold"/>
                <a:ea typeface="Work Sans Bold"/>
                <a:cs typeface="Work Sans Bold"/>
                <a:sym typeface="Work Sans Bold"/>
              </a:rPr>
              <a:t>Sound is</a:t>
            </a:r>
            <a:r>
              <a:rPr lang="en-US" sz="3499">
                <a:solidFill>
                  <a:srgbClr val="181D33"/>
                </a:solidFill>
                <a:latin typeface="Work Sans"/>
                <a:ea typeface="Work Sans"/>
                <a:cs typeface="Work Sans"/>
                <a:sym typeface="Work Sans"/>
              </a:rPr>
              <a:t>...</a:t>
            </a:r>
          </a:p>
          <a:p>
            <a:pPr algn="l">
              <a:lnSpc>
                <a:spcPts val="4899"/>
              </a:lnSpc>
            </a:pPr>
          </a:p>
          <a:p>
            <a:pPr algn="l" marL="755644" indent="-377822" lvl="1">
              <a:lnSpc>
                <a:spcPts val="4899"/>
              </a:lnSpc>
              <a:buFont typeface="Arial"/>
              <a:buChar char="•"/>
            </a:pPr>
            <a:r>
              <a:rPr lang="en-US" b="true" sz="3499">
                <a:solidFill>
                  <a:srgbClr val="181D33"/>
                </a:solidFill>
                <a:latin typeface="Work Sans Bold"/>
                <a:ea typeface="Work Sans Bold"/>
                <a:cs typeface="Work Sans Bold"/>
                <a:sym typeface="Work Sans Bold"/>
              </a:rPr>
              <a:t>Noise is</a:t>
            </a:r>
            <a:r>
              <a:rPr lang="en-US" sz="3499">
                <a:solidFill>
                  <a:srgbClr val="181D33"/>
                </a:solidFill>
                <a:latin typeface="Work Sans"/>
                <a:ea typeface="Work Sans"/>
                <a:cs typeface="Work Sans"/>
                <a:sym typeface="Work Sans"/>
              </a:rPr>
              <a:t>...</a:t>
            </a:r>
          </a:p>
        </p:txBody>
      </p:sp>
      <p:sp>
        <p:nvSpPr>
          <p:cNvPr name="Freeform 4" id="4"/>
          <p:cNvSpPr/>
          <p:nvPr/>
        </p:nvSpPr>
        <p:spPr>
          <a:xfrm flipH="false" flipV="false" rot="0">
            <a:off x="14605410" y="384336"/>
            <a:ext cx="3084149" cy="2179466"/>
          </a:xfrm>
          <a:custGeom>
            <a:avLst/>
            <a:gdLst/>
            <a:ahLst/>
            <a:cxnLst/>
            <a:rect r="r" b="b" t="t" l="l"/>
            <a:pathLst>
              <a:path h="2179466" w="3084149">
                <a:moveTo>
                  <a:pt x="0" y="0"/>
                </a:moveTo>
                <a:lnTo>
                  <a:pt x="3084150" y="0"/>
                </a:lnTo>
                <a:lnTo>
                  <a:pt x="3084150" y="2179466"/>
                </a:lnTo>
                <a:lnTo>
                  <a:pt x="0" y="2179466"/>
                </a:lnTo>
                <a:lnTo>
                  <a:pt x="0" y="0"/>
                </a:lnTo>
                <a:close/>
              </a:path>
            </a:pathLst>
          </a:custGeom>
          <a:blipFill>
            <a:blip r:embed="rId3"/>
            <a:stretch>
              <a:fillRect l="0" t="0" r="0" b="0"/>
            </a:stretch>
          </a:blipFill>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28700" y="1123060"/>
            <a:ext cx="9626083"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What is noise?</a:t>
            </a:r>
          </a:p>
        </p:txBody>
      </p:sp>
      <p:sp>
        <p:nvSpPr>
          <p:cNvPr name="TextBox 3" id="3"/>
          <p:cNvSpPr txBox="true"/>
          <p:nvPr/>
        </p:nvSpPr>
        <p:spPr>
          <a:xfrm rot="0">
            <a:off x="1416281" y="4014429"/>
            <a:ext cx="14958961" cy="3082926"/>
          </a:xfrm>
          <a:prstGeom prst="rect">
            <a:avLst/>
          </a:prstGeom>
        </p:spPr>
        <p:txBody>
          <a:bodyPr anchor="t" rtlCol="false" tIns="0" lIns="0" bIns="0" rIns="0">
            <a:spAutoFit/>
          </a:bodyPr>
          <a:lstStyle/>
          <a:p>
            <a:pPr algn="l" marL="755644" indent="-377822" lvl="1">
              <a:lnSpc>
                <a:spcPts val="4899"/>
              </a:lnSpc>
              <a:buFont typeface="Arial"/>
              <a:buChar char="•"/>
            </a:pPr>
            <a:r>
              <a:rPr lang="en-US" b="true" sz="3499">
                <a:solidFill>
                  <a:srgbClr val="181D33"/>
                </a:solidFill>
                <a:latin typeface="Work Sans Bold"/>
                <a:ea typeface="Work Sans Bold"/>
                <a:cs typeface="Work Sans Bold"/>
                <a:sym typeface="Work Sans Bold"/>
              </a:rPr>
              <a:t>Sound is </a:t>
            </a:r>
            <a:r>
              <a:rPr lang="en-US" sz="3499">
                <a:solidFill>
                  <a:srgbClr val="181D33"/>
                </a:solidFill>
                <a:latin typeface="Work Sans"/>
                <a:ea typeface="Work Sans"/>
                <a:cs typeface="Work Sans"/>
                <a:sym typeface="Work Sans"/>
              </a:rPr>
              <a:t>energy that travels through a solid, liquid or gas (such as the air or water) as vibrations that we can hear.</a:t>
            </a:r>
          </a:p>
          <a:p>
            <a:pPr algn="l">
              <a:lnSpc>
                <a:spcPts val="4899"/>
              </a:lnSpc>
            </a:pPr>
          </a:p>
          <a:p>
            <a:pPr algn="l" marL="755644" indent="-377822" lvl="1">
              <a:lnSpc>
                <a:spcPts val="4899"/>
              </a:lnSpc>
              <a:buFont typeface="Arial"/>
              <a:buChar char="•"/>
            </a:pPr>
            <a:r>
              <a:rPr lang="en-US" b="true" sz="3499">
                <a:solidFill>
                  <a:srgbClr val="181D33"/>
                </a:solidFill>
                <a:latin typeface="Work Sans Bold"/>
                <a:ea typeface="Work Sans Bold"/>
                <a:cs typeface="Work Sans Bold"/>
                <a:sym typeface="Work Sans Bold"/>
              </a:rPr>
              <a:t>Noise is</a:t>
            </a:r>
            <a:r>
              <a:rPr lang="en-US" sz="3499">
                <a:solidFill>
                  <a:srgbClr val="181D33"/>
                </a:solidFill>
                <a:latin typeface="Work Sans"/>
                <a:ea typeface="Work Sans"/>
                <a:cs typeface="Work Sans"/>
                <a:sym typeface="Work Sans"/>
              </a:rPr>
              <a:t> any sound that is unwanted, unpleasant, or too loud for a situation</a:t>
            </a:r>
          </a:p>
        </p:txBody>
      </p:sp>
      <p:sp>
        <p:nvSpPr>
          <p:cNvPr name="Freeform 4" id="4"/>
          <p:cNvSpPr/>
          <p:nvPr/>
        </p:nvSpPr>
        <p:spPr>
          <a:xfrm flipH="false" flipV="false" rot="0">
            <a:off x="14605410" y="384336"/>
            <a:ext cx="3084149" cy="2179466"/>
          </a:xfrm>
          <a:custGeom>
            <a:avLst/>
            <a:gdLst/>
            <a:ahLst/>
            <a:cxnLst/>
            <a:rect r="r" b="b" t="t" l="l"/>
            <a:pathLst>
              <a:path h="2179466" w="3084149">
                <a:moveTo>
                  <a:pt x="0" y="0"/>
                </a:moveTo>
                <a:lnTo>
                  <a:pt x="3084150" y="0"/>
                </a:lnTo>
                <a:lnTo>
                  <a:pt x="3084150" y="2179466"/>
                </a:lnTo>
                <a:lnTo>
                  <a:pt x="0" y="2179466"/>
                </a:lnTo>
                <a:lnTo>
                  <a:pt x="0" y="0"/>
                </a:lnTo>
                <a:close/>
              </a:path>
            </a:pathLst>
          </a:custGeom>
          <a:blipFill>
            <a:blip r:embed="rId2"/>
            <a:stretch>
              <a:fillRect l="0" t="0" r="0" b="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28700" y="1123060"/>
            <a:ext cx="9626083"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Sound may be:</a:t>
            </a:r>
          </a:p>
        </p:txBody>
      </p:sp>
      <p:sp>
        <p:nvSpPr>
          <p:cNvPr name="TextBox 3" id="3"/>
          <p:cNvSpPr txBox="true"/>
          <p:nvPr/>
        </p:nvSpPr>
        <p:spPr>
          <a:xfrm rot="0">
            <a:off x="1992195" y="3641686"/>
            <a:ext cx="15644371" cy="6178551"/>
          </a:xfrm>
          <a:prstGeom prst="rect">
            <a:avLst/>
          </a:prstGeom>
        </p:spPr>
        <p:txBody>
          <a:bodyPr anchor="t" rtlCol="false" tIns="0" lIns="0" bIns="0" rIns="0">
            <a:spAutoFit/>
          </a:bodyPr>
          <a:lstStyle/>
          <a:p>
            <a:pPr algn="l" marL="755644" indent="-377822" lvl="1">
              <a:lnSpc>
                <a:spcPts val="4899"/>
              </a:lnSpc>
              <a:buFont typeface="Arial"/>
              <a:buChar char="•"/>
            </a:pPr>
            <a:r>
              <a:rPr lang="en-US" sz="3499">
                <a:solidFill>
                  <a:srgbClr val="181D33"/>
                </a:solidFill>
                <a:latin typeface="Work Sans"/>
                <a:ea typeface="Work Sans"/>
                <a:cs typeface="Work Sans"/>
                <a:sym typeface="Work Sans"/>
              </a:rPr>
              <a:t>Quiet or loud</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High or low pitched</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Echoey</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Repetitive</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Droning</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Tonal (have a clear musical pitch rather than a mixture of sounds)</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In the ‘background’</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Unexpected</a:t>
            </a:r>
          </a:p>
          <a:p>
            <a:pPr algn="l">
              <a:lnSpc>
                <a:spcPts val="4899"/>
              </a:lnSpc>
            </a:pPr>
          </a:p>
          <a:p>
            <a:pPr algn="l">
              <a:lnSpc>
                <a:spcPts val="4899"/>
              </a:lnSpc>
            </a:pPr>
            <a:r>
              <a:rPr lang="en-US" sz="3499">
                <a:solidFill>
                  <a:srgbClr val="181D33"/>
                </a:solidFill>
                <a:latin typeface="Work Sans"/>
                <a:ea typeface="Work Sans"/>
                <a:cs typeface="Work Sans"/>
                <a:sym typeface="Work Sans"/>
              </a:rPr>
              <a:t>Can you give some examples?</a:t>
            </a:r>
          </a:p>
        </p:txBody>
      </p:sp>
      <p:sp>
        <p:nvSpPr>
          <p:cNvPr name="Freeform 4" id="4"/>
          <p:cNvSpPr/>
          <p:nvPr/>
        </p:nvSpPr>
        <p:spPr>
          <a:xfrm flipH="false" flipV="false" rot="0">
            <a:off x="14605410" y="384336"/>
            <a:ext cx="3084149" cy="2179466"/>
          </a:xfrm>
          <a:custGeom>
            <a:avLst/>
            <a:gdLst/>
            <a:ahLst/>
            <a:cxnLst/>
            <a:rect r="r" b="b" t="t" l="l"/>
            <a:pathLst>
              <a:path h="2179466" w="3084149">
                <a:moveTo>
                  <a:pt x="0" y="0"/>
                </a:moveTo>
                <a:lnTo>
                  <a:pt x="3084150" y="0"/>
                </a:lnTo>
                <a:lnTo>
                  <a:pt x="3084150" y="2179466"/>
                </a:lnTo>
                <a:lnTo>
                  <a:pt x="0" y="2179466"/>
                </a:lnTo>
                <a:lnTo>
                  <a:pt x="0" y="0"/>
                </a:lnTo>
                <a:close/>
              </a:path>
            </a:pathLst>
          </a:custGeom>
          <a:blipFill>
            <a:blip r:embed="rId3"/>
            <a:stretch>
              <a:fillRect l="0" t="0" r="0" b="0"/>
            </a:stretch>
          </a:blipFill>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992195" y="3641686"/>
            <a:ext cx="15018538" cy="4940301"/>
          </a:xfrm>
          <a:prstGeom prst="rect">
            <a:avLst/>
          </a:prstGeom>
        </p:spPr>
        <p:txBody>
          <a:bodyPr anchor="t" rtlCol="false" tIns="0" lIns="0" bIns="0" rIns="0">
            <a:spAutoFit/>
          </a:bodyPr>
          <a:lstStyle/>
          <a:p>
            <a:pPr algn="l" marL="755644" indent="-377822" lvl="1">
              <a:lnSpc>
                <a:spcPts val="4899"/>
              </a:lnSpc>
              <a:buFont typeface="Arial"/>
              <a:buChar char="•"/>
            </a:pPr>
            <a:r>
              <a:rPr lang="en-US" sz="3499">
                <a:solidFill>
                  <a:srgbClr val="181D33"/>
                </a:solidFill>
                <a:latin typeface="Work Sans"/>
                <a:ea typeface="Work Sans"/>
                <a:cs typeface="Work Sans"/>
                <a:sym typeface="Work Sans"/>
              </a:rPr>
              <a:t>Quiet (e.g. whispering) or loud (e.g. fireworks)</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High (e.g. birds chirping) or low pitched (e.g. thunder)</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Echoey (e.g. tunnels, large empty halls)</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Repetitive (e.g. a dripping tap)</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Droning (e.g. air conditioner or fan)</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Tonal (e.g. a piano note)</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In the ‘background’ (e.g. people chatting in a cafe)</a:t>
            </a: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Unexpected (e.g. a car horn)</a:t>
            </a:r>
          </a:p>
        </p:txBody>
      </p:sp>
      <p:sp>
        <p:nvSpPr>
          <p:cNvPr name="Freeform 3" id="3"/>
          <p:cNvSpPr/>
          <p:nvPr/>
        </p:nvSpPr>
        <p:spPr>
          <a:xfrm flipH="false" flipV="false" rot="0">
            <a:off x="13611830" y="470148"/>
            <a:ext cx="4220308" cy="4114800"/>
          </a:xfrm>
          <a:custGeom>
            <a:avLst/>
            <a:gdLst/>
            <a:ahLst/>
            <a:cxnLst/>
            <a:rect r="r" b="b" t="t" l="l"/>
            <a:pathLst>
              <a:path h="4114800" w="4220308">
                <a:moveTo>
                  <a:pt x="0" y="0"/>
                </a:moveTo>
                <a:lnTo>
                  <a:pt x="4220308" y="0"/>
                </a:lnTo>
                <a:lnTo>
                  <a:pt x="4220308"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4251355" y="5796857"/>
            <a:ext cx="2941258" cy="3676573"/>
          </a:xfrm>
          <a:custGeom>
            <a:avLst/>
            <a:gdLst/>
            <a:ahLst/>
            <a:cxnLst/>
            <a:rect r="r" b="b" t="t" l="l"/>
            <a:pathLst>
              <a:path h="3676573" w="2941258">
                <a:moveTo>
                  <a:pt x="0" y="0"/>
                </a:moveTo>
                <a:lnTo>
                  <a:pt x="2941259" y="0"/>
                </a:lnTo>
                <a:lnTo>
                  <a:pt x="2941259" y="3676573"/>
                </a:lnTo>
                <a:lnTo>
                  <a:pt x="0" y="3676573"/>
                </a:lnTo>
                <a:lnTo>
                  <a:pt x="0" y="0"/>
                </a:lnTo>
                <a:close/>
              </a:path>
            </a:pathLst>
          </a:custGeom>
          <a:blipFill>
            <a:blip r:embed="rId5"/>
            <a:stretch>
              <a:fillRect l="0" t="0" r="0" b="0"/>
            </a:stretch>
          </a:blipFill>
        </p:spPr>
      </p:sp>
      <p:sp>
        <p:nvSpPr>
          <p:cNvPr name="TextBox 5" id="5"/>
          <p:cNvSpPr txBox="true"/>
          <p:nvPr/>
        </p:nvSpPr>
        <p:spPr>
          <a:xfrm rot="0">
            <a:off x="1028700" y="1123060"/>
            <a:ext cx="9626083"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Sound may be:</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28700" y="1123060"/>
            <a:ext cx="12872589"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Health impacts of noise</a:t>
            </a:r>
          </a:p>
        </p:txBody>
      </p:sp>
      <p:sp>
        <p:nvSpPr>
          <p:cNvPr name="TextBox 3" id="3"/>
          <p:cNvSpPr txBox="true"/>
          <p:nvPr/>
        </p:nvSpPr>
        <p:spPr>
          <a:xfrm rot="0">
            <a:off x="1318494" y="3505941"/>
            <a:ext cx="16249741" cy="6178551"/>
          </a:xfrm>
          <a:prstGeom prst="rect">
            <a:avLst/>
          </a:prstGeom>
        </p:spPr>
        <p:txBody>
          <a:bodyPr anchor="t" rtlCol="false" tIns="0" lIns="0" bIns="0" rIns="0">
            <a:spAutoFit/>
          </a:bodyPr>
          <a:lstStyle/>
          <a:p>
            <a:pPr algn="l">
              <a:lnSpc>
                <a:spcPts val="4899"/>
              </a:lnSpc>
            </a:pPr>
            <a:r>
              <a:rPr lang="en-US" sz="3499">
                <a:solidFill>
                  <a:srgbClr val="181D33"/>
                </a:solidFill>
                <a:latin typeface="Work Sans"/>
                <a:ea typeface="Work Sans"/>
                <a:cs typeface="Work Sans"/>
                <a:sym typeface="Work Sans"/>
              </a:rPr>
              <a:t>Noise pollution can affect health and wellbeing in different ways:</a:t>
            </a:r>
          </a:p>
          <a:p>
            <a:pPr algn="l">
              <a:lnSpc>
                <a:spcPts val="4899"/>
              </a:lnSpc>
            </a:pP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Very loud noise, like listening to music at a high volume for a long time, can damage your hearing and may cause ringing in the ears (tinnitus)</a:t>
            </a:r>
          </a:p>
          <a:p>
            <a:pPr algn="l">
              <a:lnSpc>
                <a:spcPts val="4899"/>
              </a:lnSpc>
            </a:pPr>
          </a:p>
          <a:p>
            <a:pPr algn="l" marL="755644" indent="-377822" lvl="1">
              <a:lnSpc>
                <a:spcPts val="4899"/>
              </a:lnSpc>
              <a:buFont typeface="Arial"/>
              <a:buChar char="•"/>
            </a:pPr>
            <a:r>
              <a:rPr lang="en-US" sz="3499">
                <a:solidFill>
                  <a:srgbClr val="181D33"/>
                </a:solidFill>
                <a:latin typeface="Work Sans"/>
                <a:ea typeface="Work Sans"/>
                <a:cs typeface="Work Sans"/>
                <a:sym typeface="Work Sans"/>
              </a:rPr>
              <a:t>Some no</a:t>
            </a:r>
            <a:r>
              <a:rPr lang="en-US" sz="3499">
                <a:solidFill>
                  <a:srgbClr val="181D33"/>
                </a:solidFill>
                <a:latin typeface="Work Sans"/>
                <a:ea typeface="Work Sans"/>
                <a:cs typeface="Work Sans"/>
                <a:sym typeface="Work Sans"/>
              </a:rPr>
              <a:t>ise (such as traffic noise) can also disturb sleep and make people feel stressed and annoyed. Over time, this can increase the risk of health problems such as anxiety and depression, heart disease, stroke, diabetes, difficulties concentrating and dementia.</a:t>
            </a:r>
          </a:p>
        </p:txBody>
      </p:sp>
      <p:sp>
        <p:nvSpPr>
          <p:cNvPr name="Freeform 4" id="4"/>
          <p:cNvSpPr/>
          <p:nvPr/>
        </p:nvSpPr>
        <p:spPr>
          <a:xfrm flipH="false" flipV="false" rot="0">
            <a:off x="14605410" y="384336"/>
            <a:ext cx="3084149" cy="2179466"/>
          </a:xfrm>
          <a:custGeom>
            <a:avLst/>
            <a:gdLst/>
            <a:ahLst/>
            <a:cxnLst/>
            <a:rect r="r" b="b" t="t" l="l"/>
            <a:pathLst>
              <a:path h="2179466" w="3084149">
                <a:moveTo>
                  <a:pt x="0" y="0"/>
                </a:moveTo>
                <a:lnTo>
                  <a:pt x="3084150" y="0"/>
                </a:lnTo>
                <a:lnTo>
                  <a:pt x="3084150" y="2179466"/>
                </a:lnTo>
                <a:lnTo>
                  <a:pt x="0" y="2179466"/>
                </a:lnTo>
                <a:lnTo>
                  <a:pt x="0" y="0"/>
                </a:lnTo>
                <a:close/>
              </a:path>
            </a:pathLst>
          </a:custGeom>
          <a:blipFill>
            <a:blip r:embed="rId2"/>
            <a:stretch>
              <a:fillRect l="0" t="0" r="0" b="0"/>
            </a:stretch>
          </a:blipFill>
        </p:spPr>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28700" y="828675"/>
            <a:ext cx="9626083" cy="1790721"/>
          </a:xfrm>
          <a:prstGeom prst="rect">
            <a:avLst/>
          </a:prstGeom>
        </p:spPr>
        <p:txBody>
          <a:bodyPr anchor="t" rtlCol="false" tIns="0" lIns="0" bIns="0" rIns="0">
            <a:spAutoFit/>
          </a:bodyPr>
          <a:lstStyle/>
          <a:p>
            <a:pPr algn="ctr">
              <a:lnSpc>
                <a:spcPts val="14698"/>
              </a:lnSpc>
            </a:pPr>
            <a:r>
              <a:rPr lang="en-US" sz="10499">
                <a:solidFill>
                  <a:srgbClr val="181D33"/>
                </a:solidFill>
                <a:latin typeface="Newzald Light"/>
                <a:ea typeface="Newzald Light"/>
                <a:cs typeface="Newzald Light"/>
                <a:sym typeface="Newzald Light"/>
              </a:rPr>
              <a:t>Aural diversity</a:t>
            </a:r>
          </a:p>
        </p:txBody>
      </p:sp>
      <p:sp>
        <p:nvSpPr>
          <p:cNvPr name="TextBox 3" id="3"/>
          <p:cNvSpPr txBox="true"/>
          <p:nvPr/>
        </p:nvSpPr>
        <p:spPr>
          <a:xfrm rot="0">
            <a:off x="1664520" y="3698874"/>
            <a:ext cx="14958961" cy="5559426"/>
          </a:xfrm>
          <a:prstGeom prst="rect">
            <a:avLst/>
          </a:prstGeom>
        </p:spPr>
        <p:txBody>
          <a:bodyPr anchor="t" rtlCol="false" tIns="0" lIns="0" bIns="0" rIns="0">
            <a:spAutoFit/>
          </a:bodyPr>
          <a:lstStyle/>
          <a:p>
            <a:pPr algn="l">
              <a:lnSpc>
                <a:spcPts val="4899"/>
              </a:lnSpc>
            </a:pPr>
            <a:r>
              <a:rPr lang="en-US" sz="3499" b="true">
                <a:solidFill>
                  <a:srgbClr val="181D33"/>
                </a:solidFill>
                <a:latin typeface="Work Sans Bold"/>
                <a:ea typeface="Work Sans Bold"/>
                <a:cs typeface="Work Sans Bold"/>
                <a:sym typeface="Work Sans Bold"/>
              </a:rPr>
              <a:t>Aural diversity means that everyone hears the world in slightly different ways.</a:t>
            </a:r>
          </a:p>
          <a:p>
            <a:pPr algn="l">
              <a:lnSpc>
                <a:spcPts val="4899"/>
              </a:lnSpc>
            </a:pPr>
          </a:p>
          <a:p>
            <a:pPr algn="l">
              <a:lnSpc>
                <a:spcPts val="4899"/>
              </a:lnSpc>
            </a:pPr>
            <a:r>
              <a:rPr lang="en-US" sz="3499">
                <a:solidFill>
                  <a:srgbClr val="181D33"/>
                </a:solidFill>
                <a:latin typeface="Work Sans"/>
                <a:ea typeface="Work Sans"/>
                <a:cs typeface="Work Sans"/>
                <a:sym typeface="Work Sans"/>
              </a:rPr>
              <a:t>All humans have small differences in their ears and how their brains understand sound. For example, the shape of your ears can change how sound reaches you. Your hearing might also change if you have an ear infection, a cold, or as you grow older. The place you are in - such as a noisy classroom, a busy street, or a quiet bedroom - also affects what and how you hear.</a:t>
            </a:r>
          </a:p>
        </p:txBody>
      </p:sp>
      <p:sp>
        <p:nvSpPr>
          <p:cNvPr name="Freeform 4" id="4"/>
          <p:cNvSpPr/>
          <p:nvPr/>
        </p:nvSpPr>
        <p:spPr>
          <a:xfrm flipH="false" flipV="false" rot="0">
            <a:off x="14605410" y="384336"/>
            <a:ext cx="3084149" cy="2179466"/>
          </a:xfrm>
          <a:custGeom>
            <a:avLst/>
            <a:gdLst/>
            <a:ahLst/>
            <a:cxnLst/>
            <a:rect r="r" b="b" t="t" l="l"/>
            <a:pathLst>
              <a:path h="2179466" w="3084149">
                <a:moveTo>
                  <a:pt x="0" y="0"/>
                </a:moveTo>
                <a:lnTo>
                  <a:pt x="3084150" y="0"/>
                </a:lnTo>
                <a:lnTo>
                  <a:pt x="3084150" y="2179466"/>
                </a:lnTo>
                <a:lnTo>
                  <a:pt x="0" y="2179466"/>
                </a:lnTo>
                <a:lnTo>
                  <a:pt x="0" y="0"/>
                </a:lnTo>
                <a:close/>
              </a:path>
            </a:pathLst>
          </a:custGeom>
          <a:blipFill>
            <a:blip r:embed="rId2"/>
            <a:stretch>
              <a:fillRect l="0" t="0" r="0" b="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DAHB1mbqshQ</dc:identifier>
  <dcterms:modified xsi:type="dcterms:W3CDTF">2011-08-01T06:04:30Z</dcterms:modified>
  <cp:revision>1</cp:revision>
  <dc:title>Lesson Slides Aural Diversity (Noise Action Week 2026) final</dc:title>
</cp:coreProperties>
</file>